
<file path=[Content_Types].xml><?xml version="1.0" encoding="utf-8"?>
<Types xmlns="http://schemas.openxmlformats.org/package/2006/content-types">
  <Default Extension="xlsx" ContentType="application/vnd.openxmlformats-officedocument.spreadsheetml.sheet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olors1.xml" ContentType="application/vnd.ms-office.chartcolorstyle+xml"/>
  <Override PartName="/ppt/charts/colors10.xml" ContentType="application/vnd.ms-office.chartcolorstyle+xml"/>
  <Override PartName="/ppt/charts/colors11.xml" ContentType="application/vnd.ms-office.chartcolorstyle+xml"/>
  <Override PartName="/ppt/charts/colors12.xml" ContentType="application/vnd.ms-office.chartcolorstyle+xml"/>
  <Override PartName="/ppt/charts/colors13.xml" ContentType="application/vnd.ms-office.chartcolorstyle+xml"/>
  <Override PartName="/ppt/charts/colors14.xml" ContentType="application/vnd.ms-office.chartcolorstyle+xml"/>
  <Override PartName="/ppt/charts/colors2.xml" ContentType="application/vnd.ms-office.chartcolorstyle+xml"/>
  <Override PartName="/ppt/charts/colors3.xml" ContentType="application/vnd.ms-office.chartcolorstyle+xml"/>
  <Override PartName="/ppt/charts/colors4.xml" ContentType="application/vnd.ms-office.chartcolorstyle+xml"/>
  <Override PartName="/ppt/charts/colors5.xml" ContentType="application/vnd.ms-office.chartcolorstyle+xml"/>
  <Override PartName="/ppt/charts/colors6.xml" ContentType="application/vnd.ms-office.chartcolorstyle+xml"/>
  <Override PartName="/ppt/charts/colors7.xml" ContentType="application/vnd.ms-office.chartcolorstyle+xml"/>
  <Override PartName="/ppt/charts/colors8.xml" ContentType="application/vnd.ms-office.chartcolorstyle+xml"/>
  <Override PartName="/ppt/charts/colors9.xml" ContentType="application/vnd.ms-office.chartcolorstyle+xml"/>
  <Override PartName="/ppt/charts/style1.xml" ContentType="application/vnd.ms-office.chartstyle+xml"/>
  <Override PartName="/ppt/charts/style10.xml" ContentType="application/vnd.ms-office.chartstyle+xml"/>
  <Override PartName="/ppt/charts/style11.xml" ContentType="application/vnd.ms-office.chartstyle+xml"/>
  <Override PartName="/ppt/charts/style12.xml" ContentType="application/vnd.ms-office.chartstyle+xml"/>
  <Override PartName="/ppt/charts/style13.xml" ContentType="application/vnd.ms-office.chartstyle+xml"/>
  <Override PartName="/ppt/charts/style14.xml" ContentType="application/vnd.ms-office.chartstyle+xml"/>
  <Override PartName="/ppt/charts/style2.xml" ContentType="application/vnd.ms-office.chartstyle+xml"/>
  <Override PartName="/ppt/charts/style3.xml" ContentType="application/vnd.ms-office.chartstyle+xml"/>
  <Override PartName="/ppt/charts/style4.xml" ContentType="application/vnd.ms-office.chartstyle+xml"/>
  <Override PartName="/ppt/charts/style5.xml" ContentType="application/vnd.ms-office.chartstyle+xml"/>
  <Override PartName="/ppt/charts/style6.xml" ContentType="application/vnd.ms-office.chartstyle+xml"/>
  <Override PartName="/ppt/charts/style7.xml" ContentType="application/vnd.ms-office.chartstyle+xml"/>
  <Override PartName="/ppt/charts/style8.xml" ContentType="application/vnd.ms-office.chartstyle+xml"/>
  <Override PartName="/ppt/charts/style9.xml" ContentType="application/vnd.ms-office.chart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27"/>
  </p:handoutMasterIdLst>
  <p:sldIdLst>
    <p:sldId id="256" r:id="rId3"/>
    <p:sldId id="257" r:id="rId5"/>
    <p:sldId id="304" r:id="rId6"/>
    <p:sldId id="305" r:id="rId7"/>
    <p:sldId id="279" r:id="rId8"/>
    <p:sldId id="258" r:id="rId9"/>
    <p:sldId id="259" r:id="rId10"/>
    <p:sldId id="261" r:id="rId11"/>
    <p:sldId id="263" r:id="rId12"/>
    <p:sldId id="265" r:id="rId13"/>
    <p:sldId id="268" r:id="rId14"/>
    <p:sldId id="278" r:id="rId15"/>
    <p:sldId id="270" r:id="rId16"/>
    <p:sldId id="271" r:id="rId17"/>
    <p:sldId id="326" r:id="rId18"/>
    <p:sldId id="317" r:id="rId19"/>
    <p:sldId id="318" r:id="rId20"/>
    <p:sldId id="319" r:id="rId21"/>
    <p:sldId id="320" r:id="rId22"/>
    <p:sldId id="321" r:id="rId23"/>
    <p:sldId id="322" r:id="rId24"/>
    <p:sldId id="324" r:id="rId25"/>
    <p:sldId id="274" r:id="rId26"/>
  </p:sldIdLst>
  <p:sldSz cx="9144000" cy="6858000" type="screen4x3"/>
  <p:notesSz cx="9926320" cy="679767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1F0EDBE1-47DB-4A12-BBA6-3A7BD4990C5F}">
          <p14:sldIdLst>
            <p14:sldId id="256"/>
            <p14:sldId id="257"/>
            <p14:sldId id="304"/>
            <p14:sldId id="305"/>
            <p14:sldId id="279"/>
            <p14:sldId id="258"/>
            <p14:sldId id="259"/>
            <p14:sldId id="261"/>
            <p14:sldId id="263"/>
            <p14:sldId id="265"/>
            <p14:sldId id="268"/>
            <p14:sldId id="278"/>
            <p14:sldId id="270"/>
            <p14:sldId id="271"/>
            <p14:sldId id="326"/>
            <p14:sldId id="317"/>
            <p14:sldId id="318"/>
            <p14:sldId id="319"/>
            <p14:sldId id="320"/>
            <p14:sldId id="321"/>
            <p14:sldId id="322"/>
            <p14:sldId id="324"/>
            <p14:sldId id="27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110" autoAdjust="0"/>
  </p:normalViewPr>
  <p:slideViewPr>
    <p:cSldViewPr>
      <p:cViewPr varScale="1">
        <p:scale>
          <a:sx n="90" d="100"/>
          <a:sy n="90" d="100"/>
        </p:scale>
        <p:origin x="1002" y="78"/>
      </p:cViewPr>
      <p:guideLst>
        <p:guide orient="horz" pos="216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0" Type="http://schemas.openxmlformats.org/officeDocument/2006/relationships/tableStyles" Target="tableStyles.xml"/><Relationship Id="rId3" Type="http://schemas.openxmlformats.org/officeDocument/2006/relationships/slide" Target="slides/slide1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handoutMaster" Target="handoutMasters/handoutMaster1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ColorStyle" Target="colors10.xml"/><Relationship Id="rId2" Type="http://schemas.microsoft.com/office/2011/relationships/chartStyle" Target="style10.xml"/><Relationship Id="rId1" Type="http://schemas.openxmlformats.org/officeDocument/2006/relationships/package" Target="../embeddings/Workbook10.xlsx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ColorStyle" Target="colors11.xml"/><Relationship Id="rId2" Type="http://schemas.microsoft.com/office/2011/relationships/chartStyle" Target="style11.xml"/><Relationship Id="rId1" Type="http://schemas.openxmlformats.org/officeDocument/2006/relationships/package" Target="../embeddings/Workbook11.xlsx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ColorStyle" Target="colors12.xml"/><Relationship Id="rId2" Type="http://schemas.microsoft.com/office/2011/relationships/chartStyle" Target="style12.xml"/><Relationship Id="rId1" Type="http://schemas.openxmlformats.org/officeDocument/2006/relationships/package" Target="../embeddings/Workbook12.xlsx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ColorStyle" Target="colors13.xml"/><Relationship Id="rId2" Type="http://schemas.microsoft.com/office/2011/relationships/chartStyle" Target="style13.xml"/><Relationship Id="rId1" Type="http://schemas.openxmlformats.org/officeDocument/2006/relationships/package" Target="../embeddings/Workbook13.xlsx"/></Relationships>
</file>

<file path=ppt/charts/_rels/chart14.xml.rels><?xml version="1.0" encoding="UTF-8" standalone="yes"?>
<Relationships xmlns="http://schemas.openxmlformats.org/package/2006/relationships"><Relationship Id="rId3" Type="http://schemas.microsoft.com/office/2011/relationships/chartColorStyle" Target="colors14.xml"/><Relationship Id="rId2" Type="http://schemas.microsoft.com/office/2011/relationships/chartStyle" Target="style14.xml"/><Relationship Id="rId1" Type="http://schemas.openxmlformats.org/officeDocument/2006/relationships/oleObject" Target="file:///C:\Users\a.silva\Desktop\Reuni&#245;es%20Comit&#234;%20de%20Investimento\2020-05\Extratos%20Consolidados%20-%20Maio%2012%20meses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Workbook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microsoft.com/office/2011/relationships/chartStyle" Target="style4.xml"/><Relationship Id="rId1" Type="http://schemas.openxmlformats.org/officeDocument/2006/relationships/package" Target="../embeddings/Workbook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microsoft.com/office/2011/relationships/chartStyle" Target="style5.xml"/><Relationship Id="rId1" Type="http://schemas.openxmlformats.org/officeDocument/2006/relationships/package" Target="../embeddings/Workbook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ColorStyle" Target="colors6.xml"/><Relationship Id="rId2" Type="http://schemas.microsoft.com/office/2011/relationships/chartStyle" Target="style6.xml"/><Relationship Id="rId1" Type="http://schemas.openxmlformats.org/officeDocument/2006/relationships/package" Target="../embeddings/Workbook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ColorStyle" Target="colors7.xml"/><Relationship Id="rId2" Type="http://schemas.microsoft.com/office/2011/relationships/chartStyle" Target="style7.xml"/><Relationship Id="rId1" Type="http://schemas.openxmlformats.org/officeDocument/2006/relationships/package" Target="../embeddings/Workbook7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ColorStyle" Target="colors8.xml"/><Relationship Id="rId2" Type="http://schemas.microsoft.com/office/2011/relationships/chartStyle" Target="style8.xml"/><Relationship Id="rId1" Type="http://schemas.openxmlformats.org/officeDocument/2006/relationships/package" Target="../embeddings/Workbook8.xlsx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ColorStyle" Target="colors9.xml"/><Relationship Id="rId2" Type="http://schemas.microsoft.com/office/2011/relationships/chartStyle" Target="style9.xml"/><Relationship Id="rId1" Type="http://schemas.openxmlformats.org/officeDocument/2006/relationships/package" Target="../embeddings/Workbook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831051428688"/>
          <c:y val="0.113963060496059"/>
          <c:w val="0.812899956565803"/>
          <c:h val="0.5710203170350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Patronal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Plan1!$B$2:$B$6</c:f>
              <c:numCache>
                <c:formatCode>_-"R$ "* #,###.##000_-;"-R$ "* #,###.##000_-;_-"R$ "* \-??_-;_-@_-</c:formatCode>
                <c:ptCount val="5"/>
                <c:pt idx="0">
                  <c:v>976902.85</c:v>
                </c:pt>
                <c:pt idx="1">
                  <c:v>1024010.45</c:v>
                </c:pt>
                <c:pt idx="2">
                  <c:v>1059575.09</c:v>
                </c:pt>
                <c:pt idx="3">
                  <c:v>998070.48</c:v>
                </c:pt>
                <c:pt idx="4">
                  <c:v>4058558.87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Déficit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Plan1!$C$2:$C$6</c:f>
              <c:numCache>
                <c:formatCode>_-"R$ "* #,###.##000_-;"-R$ "* #,###.##000_-;_-"R$ "* \-??_-;_-@_-</c:formatCode>
                <c:ptCount val="5"/>
                <c:pt idx="0">
                  <c:v>1599258.77</c:v>
                </c:pt>
                <c:pt idx="1">
                  <c:v>1745940.95</c:v>
                </c:pt>
                <c:pt idx="2">
                  <c:v>1806553.07</c:v>
                </c:pt>
                <c:pt idx="3">
                  <c:v>1701730.96</c:v>
                </c:pt>
                <c:pt idx="4">
                  <c:v>6853483.75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Servidor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Plan1!$D$2:$D$6</c:f>
              <c:numCache>
                <c:formatCode>_-"R$ "* #,###.##000_-;"-R$ "* #,###.##000_-;_-"R$ "* \-??_-;_-@_-</c:formatCode>
                <c:ptCount val="5"/>
                <c:pt idx="0">
                  <c:v>823191.39</c:v>
                </c:pt>
                <c:pt idx="1">
                  <c:v>858547.2</c:v>
                </c:pt>
                <c:pt idx="2">
                  <c:v>888352.98</c:v>
                </c:pt>
                <c:pt idx="3">
                  <c:v>836785.52</c:v>
                </c:pt>
                <c:pt idx="4">
                  <c:v>3406877.09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94024960"/>
        <c:axId val="183254336"/>
      </c:barChart>
      <c:dateAx>
        <c:axId val="194024960"/>
        <c:scaling>
          <c:orientation val="minMax"/>
        </c:scaling>
        <c:delete val="0"/>
        <c:axPos val="b"/>
        <c:numFmt formatCode="&quot;R$&quot;\ #,##0.00;[Red]&quot;R$&quot;\ #,##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 forceAA="0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83254336"/>
        <c:crosses val="autoZero"/>
        <c:auto val="0"/>
        <c:lblAlgn val="ctr"/>
        <c:lblOffset val="100"/>
        <c:baseTimeUnit val="days"/>
      </c:dateAx>
      <c:valAx>
        <c:axId val="183254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R$ &quot;* #,###.##000_-;&quot;-R$ &quot;* #,###.##000_-;_-&quot;R$ &quot;* \-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9402496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585384202345"/>
          <c:y val="0.00785059392524751"/>
          <c:w val="0.864529213070017"/>
          <c:h val="0.8321324603308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TOTAL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Plan1!$B$2:$B$6</c:f>
              <c:numCache>
                <c:formatCode>_-"R$"\ * #,###.##000_-;\-"R$"\ * #,###.##000_-;_-"R$"\ * "-"??_-;_-@_-</c:formatCode>
                <c:ptCount val="5"/>
                <c:pt idx="0">
                  <c:v>0</c:v>
                </c:pt>
                <c:pt idx="1">
                  <c:v>3411.92</c:v>
                </c:pt>
                <c:pt idx="2">
                  <c:v>0</c:v>
                </c:pt>
                <c:pt idx="3">
                  <c:v>0</c:v>
                </c:pt>
                <c:pt idx="4">
                  <c:v>3411.92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61650432"/>
        <c:axId val="126282560"/>
      </c:barChart>
      <c:catAx>
        <c:axId val="2616504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26282560"/>
        <c:crosses val="autoZero"/>
        <c:auto val="1"/>
        <c:lblAlgn val="ctr"/>
        <c:lblOffset val="100"/>
        <c:noMultiLvlLbl val="0"/>
      </c:catAx>
      <c:valAx>
        <c:axId val="126282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R$&quot;\ * #,###.##000_-;\-&quot;R$&quot;\ * #,###.##000_-;_-&quot;R$&quot;\ 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26165043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258138480645"/>
          <c:y val="0.0405145980431594"/>
          <c:w val="0.864529213070017"/>
          <c:h val="0.8321324603308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TOTAL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Plan1!$B$2:$B$6</c:f>
              <c:numCache>
                <c:formatCode>_-"R$"\ * #,###.##000_-;\-"R$"\ * #,###.##000_-;_-"R$"\ * "-"??_-;_-@_-</c:formatCode>
                <c:ptCount val="5"/>
                <c:pt idx="0">
                  <c:v>23798.23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23798.23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61456896"/>
        <c:axId val="126284864"/>
      </c:barChart>
      <c:catAx>
        <c:axId val="2614568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26284864"/>
        <c:crosses val="autoZero"/>
        <c:auto val="1"/>
        <c:lblAlgn val="ctr"/>
        <c:lblOffset val="100"/>
        <c:noMultiLvlLbl val="0"/>
      </c:catAx>
      <c:valAx>
        <c:axId val="126284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R$&quot;\ * #,###.##000_-;\-&quot;R$&quot;\ * #,###.##000_-;_-&quot;R$&quot;\ 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26145689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963666150027"/>
          <c:y val="0.0255271344119659"/>
          <c:w val="0.83036333849973"/>
          <c:h val="0.7499599711199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Teto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Plan1!$B$2:$B$6</c:f>
              <c:numCache>
                <c:formatCode>_-"R$"\ * #,###.##000_-;\-"R$"\ * #,###.##000_-;_-"R$"\ * "-"??_-;_-@_-</c:formatCode>
                <c:ptCount val="5"/>
                <c:pt idx="0">
                  <c:v>662755.061666667</c:v>
                </c:pt>
                <c:pt idx="1">
                  <c:v>662755.061666667</c:v>
                </c:pt>
                <c:pt idx="2">
                  <c:v>662755.061666667</c:v>
                </c:pt>
                <c:pt idx="3">
                  <c:v>662755.061666667</c:v>
                </c:pt>
                <c:pt idx="4">
                  <c:v>7953060.74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Desp. Adm.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Plan1!$C$2:$C$6</c:f>
              <c:numCache>
                <c:formatCode>_-"R$"\ * #,###.##000_-;\-"R$"\ * #,###.##000_-;_-"R$"\ * "-"??_-;_-@_-</c:formatCode>
                <c:ptCount val="5"/>
                <c:pt idx="0">
                  <c:v>243126.99</c:v>
                </c:pt>
                <c:pt idx="1">
                  <c:v>259778.48</c:v>
                </c:pt>
                <c:pt idx="2">
                  <c:v>254535.43</c:v>
                </c:pt>
                <c:pt idx="3">
                  <c:v>241245.31</c:v>
                </c:pt>
                <c:pt idx="4">
                  <c:v>998686.21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61208576"/>
        <c:axId val="126287168"/>
      </c:barChart>
      <c:catAx>
        <c:axId val="2612085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26287168"/>
        <c:crosses val="autoZero"/>
        <c:auto val="1"/>
        <c:lblAlgn val="ctr"/>
        <c:lblOffset val="100"/>
        <c:noMultiLvlLbl val="0"/>
      </c:catAx>
      <c:valAx>
        <c:axId val="126287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R$&quot;\ * #,###.##000_-;\-&quot;R$&quot;\ * #,###.##000_-;_-&quot;R$&quot;\ 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26120857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Total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Plan1!$B$2:$B$6</c:f>
              <c:numCache>
                <c:formatCode>_-"R$"\ * #,###.##000_-;\-"R$"\ * #,###.##000_-;_-"R$"\ * "-"??_-;_-@_-</c:formatCode>
                <c:ptCount val="5"/>
                <c:pt idx="0">
                  <c:v>2628.82</c:v>
                </c:pt>
                <c:pt idx="1" c:formatCode="General">
                  <c:v>2804.08</c:v>
                </c:pt>
                <c:pt idx="2">
                  <c:v>2360.73</c:v>
                </c:pt>
                <c:pt idx="3">
                  <c:v>2626.65</c:v>
                </c:pt>
                <c:pt idx="4">
                  <c:v>10420.28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61266944"/>
        <c:axId val="261392064"/>
      </c:barChart>
      <c:catAx>
        <c:axId val="2612669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261392064"/>
        <c:crosses val="autoZero"/>
        <c:auto val="1"/>
        <c:lblAlgn val="ctr"/>
        <c:lblOffset val="100"/>
        <c:noMultiLvlLbl val="0"/>
      </c:catAx>
      <c:valAx>
        <c:axId val="261392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R$&quot;\ * #,###.##000_-;\-&quot;R$&quot;\ * #,###.##000_-;_-&quot;R$&quot;\ 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26126694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defTabSz="914400">
              <a:defRPr lang="pt-BR" sz="1400" b="1" i="0" u="none" strike="noStrike" kern="1200" cap="none" baseline="0">
                <a:ln>
                  <a:noFill/>
                </a:ln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>
                <a:ln>
                  <a:noFill/>
                </a:ln>
              </a:rPr>
              <a:t>Rentabilidade Acumulada - Fundos de Investimento</a:t>
            </a:r>
            <a:endParaRPr>
              <a:ln>
                <a:noFill/>
              </a:ln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0742616406955601"/>
          <c:y val="0.157883449949843"/>
          <c:w val="0.860189159610622"/>
          <c:h val="0.582841754295973"/>
        </c:manualLayout>
      </c:layout>
      <c:lineChart>
        <c:grouping val="standard"/>
        <c:varyColors val="0"/>
        <c:ser>
          <c:idx val="0"/>
          <c:order val="0"/>
          <c:tx>
            <c:strRef>
              <c:f>'[Extratos Consolidados - Maio 12 meses.xlsx]Acumulado 12 meses abril 2020'!$B$4</c:f>
              <c:strCache>
                <c:ptCount val="1"/>
                <c:pt idx="0">
                  <c:v>Fundos Líquidos</c:v>
                </c:pt>
              </c:strCache>
            </c:strRef>
          </c:tx>
          <c:spPr>
            <a:ln w="22225" cap="rnd">
              <a:solidFill>
                <a:schemeClr val="accent1"/>
              </a:solidFill>
            </a:ln>
            <a:effectLst>
              <a:glow rad="139700">
                <a:schemeClr val="accent1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dLbls>
            <c:delete val="1"/>
          </c:dLbls>
          <c:cat>
            <c:strRef>
              <c:f>'[Extratos Consolidados - Maio 12 meses.xlsx]Acumulado 12 meses abril 2020'!$C$3:$O$3</c:f>
              <c:strCache>
                <c:ptCount val="13"/>
                <c:pt idx="0" c:formatCode="dd/mm/yyyy">
                  <c:v>30/04/2019</c:v>
                </c:pt>
                <c:pt idx="1" c:formatCode="dd/mmm">
                  <c:v>Maio</c:v>
                </c:pt>
                <c:pt idx="2">
                  <c:v>Junho</c:v>
                </c:pt>
                <c:pt idx="3">
                  <c:v>Julho</c:v>
                </c:pt>
                <c:pt idx="4">
                  <c:v>Agosto</c:v>
                </c:pt>
                <c:pt idx="5">
                  <c:v>Setembro</c:v>
                </c:pt>
                <c:pt idx="6">
                  <c:v>Outubro</c:v>
                </c:pt>
                <c:pt idx="7">
                  <c:v>Novembro</c:v>
                </c:pt>
                <c:pt idx="8">
                  <c:v>Dezembro</c:v>
                </c:pt>
                <c:pt idx="9">
                  <c:v>Janeiro</c:v>
                </c:pt>
                <c:pt idx="10">
                  <c:v>Fevereiro</c:v>
                </c:pt>
                <c:pt idx="11">
                  <c:v>Março</c:v>
                </c:pt>
                <c:pt idx="12">
                  <c:v>Abril</c:v>
                </c:pt>
              </c:strCache>
            </c:strRef>
          </c:cat>
          <c:val>
            <c:numRef>
              <c:f>'[Extratos Consolidados - Maio 12 meses.xlsx]Acumulado 12 meses abril 2020'!$C$4:$O$4</c:f>
              <c:numCache>
                <c:formatCode>General</c:formatCode>
                <c:ptCount val="13"/>
                <c:pt idx="0">
                  <c:v>0</c:v>
                </c:pt>
                <c:pt idx="1" c:formatCode="0.00%">
                  <c:v>0.0779247827822609</c:v>
                </c:pt>
                <c:pt idx="2" c:formatCode="0.00%">
                  <c:v>0.106428300153843</c:v>
                </c:pt>
                <c:pt idx="3" c:formatCode="0.00%">
                  <c:v>0.117604009850371</c:v>
                </c:pt>
                <c:pt idx="4" c:formatCode="0.00%">
                  <c:v>0.116965838625974</c:v>
                </c:pt>
                <c:pt idx="5" c:formatCode="0.00%">
                  <c:v>0.140148561352166</c:v>
                </c:pt>
                <c:pt idx="6" c:formatCode="0.00%">
                  <c:v>0.166014497611576</c:v>
                </c:pt>
                <c:pt idx="7" c:formatCode="0.00%">
                  <c:v>0.156070714413908</c:v>
                </c:pt>
                <c:pt idx="8" c:formatCode="0.00%">
                  <c:v>0.187237137680479</c:v>
                </c:pt>
                <c:pt idx="9" c:formatCode="0.00%">
                  <c:v>0.189013384079562</c:v>
                </c:pt>
                <c:pt idx="10" c:formatCode="0.00%">
                  <c:v>0.170698705688751</c:v>
                </c:pt>
                <c:pt idx="11" c:formatCode="0.00%">
                  <c:v>0.0526466189058032</c:v>
                </c:pt>
                <c:pt idx="12" c:formatCode="0.00%">
                  <c:v>0.0811796581578641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'[Extratos Consolidados - Maio 12 meses.xlsx]Acumulado 12 meses abril 2020'!$B$5</c:f>
              <c:strCache>
                <c:ptCount val="1"/>
                <c:pt idx="0">
                  <c:v>Fundos Ilíquidos</c:v>
                </c:pt>
              </c:strCache>
            </c:strRef>
          </c:tx>
          <c:spPr>
            <a:ln w="22225" cap="rnd">
              <a:solidFill>
                <a:schemeClr val="accent2"/>
              </a:solidFill>
            </a:ln>
            <a:effectLst>
              <a:glow rad="139700">
                <a:schemeClr val="accent2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dLbls>
            <c:delete val="1"/>
          </c:dLbls>
          <c:cat>
            <c:strRef>
              <c:f>'[Extratos Consolidados - Maio 12 meses.xlsx]Acumulado 12 meses abril 2020'!$C$3:$O$3</c:f>
              <c:strCache>
                <c:ptCount val="13"/>
                <c:pt idx="0" c:formatCode="dd/mm/yyyy">
                  <c:v>30/04/2019</c:v>
                </c:pt>
                <c:pt idx="1" c:formatCode="dd/mmm">
                  <c:v>Maio</c:v>
                </c:pt>
                <c:pt idx="2">
                  <c:v>Junho</c:v>
                </c:pt>
                <c:pt idx="3">
                  <c:v>Julho</c:v>
                </c:pt>
                <c:pt idx="4">
                  <c:v>Agosto</c:v>
                </c:pt>
                <c:pt idx="5">
                  <c:v>Setembro</c:v>
                </c:pt>
                <c:pt idx="6">
                  <c:v>Outubro</c:v>
                </c:pt>
                <c:pt idx="7">
                  <c:v>Novembro</c:v>
                </c:pt>
                <c:pt idx="8">
                  <c:v>Dezembro</c:v>
                </c:pt>
                <c:pt idx="9">
                  <c:v>Janeiro</c:v>
                </c:pt>
                <c:pt idx="10">
                  <c:v>Fevereiro</c:v>
                </c:pt>
                <c:pt idx="11">
                  <c:v>Março</c:v>
                </c:pt>
                <c:pt idx="12">
                  <c:v>Abril</c:v>
                </c:pt>
              </c:strCache>
            </c:strRef>
          </c:cat>
          <c:val>
            <c:numRef>
              <c:f>'[Extratos Consolidados - Maio 12 meses.xlsx]Acumulado 12 meses abril 2020'!$C$5:$O$5</c:f>
              <c:numCache>
                <c:formatCode>General</c:formatCode>
                <c:ptCount val="13"/>
                <c:pt idx="0">
                  <c:v>0</c:v>
                </c:pt>
                <c:pt idx="1" c:formatCode="0.00%">
                  <c:v>-0.0128138555650096</c:v>
                </c:pt>
                <c:pt idx="2" c:formatCode="0.00%">
                  <c:v>-0.0584791947142576</c:v>
                </c:pt>
                <c:pt idx="3" c:formatCode="0.00%">
                  <c:v>-0.0582902549939749</c:v>
                </c:pt>
                <c:pt idx="4" c:formatCode="0.00%">
                  <c:v>-0.119694303388203</c:v>
                </c:pt>
                <c:pt idx="5" c:formatCode="0.00%">
                  <c:v>-0.116976197225334</c:v>
                </c:pt>
                <c:pt idx="6" c:formatCode="0.00%">
                  <c:v>-0.113643245185247</c:v>
                </c:pt>
                <c:pt idx="7" c:formatCode="0.00%">
                  <c:v>-0.16508848875312</c:v>
                </c:pt>
                <c:pt idx="8" c:formatCode="0.00%">
                  <c:v>-0.164546568921459</c:v>
                </c:pt>
                <c:pt idx="9" c:formatCode="0.00%">
                  <c:v>-0.166453470383935</c:v>
                </c:pt>
                <c:pt idx="10" c:formatCode="0.00%">
                  <c:v>-0.176217776267849</c:v>
                </c:pt>
                <c:pt idx="11" c:formatCode="0.00%">
                  <c:v>-0.26950122771883</c:v>
                </c:pt>
                <c:pt idx="12" c:formatCode="0.00%">
                  <c:v>-0.27243125829445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'[Extratos Consolidados - Maio 12 meses.xlsx]Acumulado 12 meses abril 2020'!$B$6</c:f>
              <c:strCache>
                <c:ptCount val="1"/>
                <c:pt idx="0">
                  <c:v>Carteira Total</c:v>
                </c:pt>
              </c:strCache>
            </c:strRef>
          </c:tx>
          <c:spPr>
            <a:ln w="22225" cap="rnd">
              <a:solidFill>
                <a:schemeClr val="accent3"/>
              </a:solidFill>
            </a:ln>
            <a:effectLst>
              <a:glow rad="139700">
                <a:schemeClr val="accent3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dLbls>
            <c:delete val="1"/>
          </c:dLbls>
          <c:cat>
            <c:strRef>
              <c:f>'[Extratos Consolidados - Maio 12 meses.xlsx]Acumulado 12 meses abril 2020'!$C$3:$O$3</c:f>
              <c:strCache>
                <c:ptCount val="13"/>
                <c:pt idx="0" c:formatCode="dd/mm/yyyy">
                  <c:v>30/04/2019</c:v>
                </c:pt>
                <c:pt idx="1" c:formatCode="dd/mmm">
                  <c:v>Maio</c:v>
                </c:pt>
                <c:pt idx="2">
                  <c:v>Junho</c:v>
                </c:pt>
                <c:pt idx="3">
                  <c:v>Julho</c:v>
                </c:pt>
                <c:pt idx="4">
                  <c:v>Agosto</c:v>
                </c:pt>
                <c:pt idx="5">
                  <c:v>Setembro</c:v>
                </c:pt>
                <c:pt idx="6">
                  <c:v>Outubro</c:v>
                </c:pt>
                <c:pt idx="7">
                  <c:v>Novembro</c:v>
                </c:pt>
                <c:pt idx="8">
                  <c:v>Dezembro</c:v>
                </c:pt>
                <c:pt idx="9">
                  <c:v>Janeiro</c:v>
                </c:pt>
                <c:pt idx="10">
                  <c:v>Fevereiro</c:v>
                </c:pt>
                <c:pt idx="11">
                  <c:v>Março</c:v>
                </c:pt>
                <c:pt idx="12">
                  <c:v>Abril</c:v>
                </c:pt>
              </c:strCache>
            </c:strRef>
          </c:cat>
          <c:val>
            <c:numRef>
              <c:f>'[Extratos Consolidados - Maio 12 meses.xlsx]Acumulado 12 meses abril 2020'!$C$6:$O$6</c:f>
              <c:numCache>
                <c:formatCode>General</c:formatCode>
                <c:ptCount val="13"/>
                <c:pt idx="0">
                  <c:v>0</c:v>
                </c:pt>
                <c:pt idx="1" c:formatCode="0.00%">
                  <c:v>0.0432489664068945</c:v>
                </c:pt>
                <c:pt idx="2" c:formatCode="0.00%">
                  <c:v>0.0443637439580888</c:v>
                </c:pt>
                <c:pt idx="3" c:formatCode="0.00%">
                  <c:v>0.0514827439549419</c:v>
                </c:pt>
                <c:pt idx="4" c:formatCode="0.00%">
                  <c:v>0.028476452315116</c:v>
                </c:pt>
                <c:pt idx="5" c:formatCode="0.00%">
                  <c:v>0.0441283023991037</c:v>
                </c:pt>
                <c:pt idx="6" c:formatCode="0.00%">
                  <c:v>0.0617127163210167</c:v>
                </c:pt>
                <c:pt idx="7" c:formatCode="0.00%">
                  <c:v>0.0368756579293357</c:v>
                </c:pt>
                <c:pt idx="8" c:formatCode="0.00%">
                  <c:v>0.0567879675209773</c:v>
                </c:pt>
                <c:pt idx="9" c:formatCode="0.00%">
                  <c:v>0.0572507494259578</c:v>
                </c:pt>
                <c:pt idx="10" c:formatCode="0.00%">
                  <c:v>0.0420463870771666</c:v>
                </c:pt>
                <c:pt idx="11" c:formatCode="0.00%">
                  <c:v>-0.0666192522136274</c:v>
                </c:pt>
                <c:pt idx="12" c:formatCode="0.00%">
                  <c:v>-0.0492901052502256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'[Extratos Consolidados - Maio 12 meses.xlsx]Acumulado 12 meses abril 2020'!$B$7</c:f>
              <c:strCache>
                <c:ptCount val="1"/>
                <c:pt idx="0">
                  <c:v>IPCA + 6%</c:v>
                </c:pt>
              </c:strCache>
            </c:strRef>
          </c:tx>
          <c:spPr>
            <a:ln w="22225" cap="rnd">
              <a:solidFill>
                <a:schemeClr val="accent4"/>
              </a:solidFill>
            </a:ln>
            <a:effectLst>
              <a:glow rad="139700">
                <a:schemeClr val="accent4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dLbls>
            <c:delete val="1"/>
          </c:dLbls>
          <c:cat>
            <c:strRef>
              <c:f>'[Extratos Consolidados - Maio 12 meses.xlsx]Acumulado 12 meses abril 2020'!$C$3:$O$3</c:f>
              <c:strCache>
                <c:ptCount val="13"/>
                <c:pt idx="0" c:formatCode="dd/mm/yyyy">
                  <c:v>30/04/2019</c:v>
                </c:pt>
                <c:pt idx="1" c:formatCode="dd/mmm">
                  <c:v>Maio</c:v>
                </c:pt>
                <c:pt idx="2">
                  <c:v>Junho</c:v>
                </c:pt>
                <c:pt idx="3">
                  <c:v>Julho</c:v>
                </c:pt>
                <c:pt idx="4">
                  <c:v>Agosto</c:v>
                </c:pt>
                <c:pt idx="5">
                  <c:v>Setembro</c:v>
                </c:pt>
                <c:pt idx="6">
                  <c:v>Outubro</c:v>
                </c:pt>
                <c:pt idx="7">
                  <c:v>Novembro</c:v>
                </c:pt>
                <c:pt idx="8">
                  <c:v>Dezembro</c:v>
                </c:pt>
                <c:pt idx="9">
                  <c:v>Janeiro</c:v>
                </c:pt>
                <c:pt idx="10">
                  <c:v>Fevereiro</c:v>
                </c:pt>
                <c:pt idx="11">
                  <c:v>Março</c:v>
                </c:pt>
                <c:pt idx="12">
                  <c:v>Abril</c:v>
                </c:pt>
              </c:strCache>
            </c:strRef>
          </c:cat>
          <c:val>
            <c:numRef>
              <c:f>'[Extratos Consolidados - Maio 12 meses.xlsx]Acumulado 12 meses abril 2020'!$C$7:$O$7</c:f>
              <c:numCache>
                <c:formatCode>General</c:formatCode>
                <c:ptCount val="13"/>
                <c:pt idx="0">
                  <c:v>0</c:v>
                </c:pt>
                <c:pt idx="1" c:formatCode="0.00%">
                  <c:v>0.00617387838107808</c:v>
                </c:pt>
                <c:pt idx="2" c:formatCode="0.00%">
                  <c:v>0.0111725877596864</c:v>
                </c:pt>
                <c:pt idx="3" c:formatCode="0.00%">
                  <c:v>0.0180251010516712</c:v>
                </c:pt>
                <c:pt idx="4" c:formatCode="0.00%">
                  <c:v>0.0241056681365075</c:v>
                </c:pt>
                <c:pt idx="5" c:formatCode="0.00%">
                  <c:v>0.0286789180387121</c:v>
                </c:pt>
                <c:pt idx="6" c:formatCode="0.00%">
                  <c:v>0.0347197507524524</c:v>
                </c:pt>
                <c:pt idx="7" c:formatCode="0.00%">
                  <c:v>0.0450590585976431</c:v>
                </c:pt>
                <c:pt idx="8" c:formatCode="0.00%">
                  <c:v>0.0622226146778389</c:v>
                </c:pt>
                <c:pt idx="9" c:formatCode="0.00%">
                  <c:v>0.0696345623440637</c:v>
                </c:pt>
                <c:pt idx="10" c:formatCode="0.00%">
                  <c:v>0.0775281653193689</c:v>
                </c:pt>
                <c:pt idx="11" c:formatCode="0.00%">
                  <c:v>0.0835310293113469</c:v>
                </c:pt>
                <c:pt idx="12" c:formatCode="0.00%">
                  <c:v>0.0854298753543523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0"/>
        <c:smooth val="0"/>
        <c:axId val="889856969"/>
        <c:axId val="749478743"/>
      </c:lineChart>
      <c:catAx>
        <c:axId val="889856969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0" spcFirstLastPara="0" vertOverflow="ellipsis" vert="horz" wrap="square" anchor="t" anchorCtr="1" forceAA="0"/>
          <a:lstStyle/>
          <a:p>
            <a:pPr>
              <a:defRPr lang="pt-BR" sz="900" b="1" i="0" u="none" strike="noStrike" kern="1200" baseline="0">
                <a:ln>
                  <a:noFill/>
                </a:ln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749478743"/>
        <c:crosses val="autoZero"/>
        <c:auto val="0"/>
        <c:lblAlgn val="ctr"/>
        <c:lblOffset val="100"/>
        <c:noMultiLvlLbl val="0"/>
      </c:catAx>
      <c:valAx>
        <c:axId val="749478743"/>
        <c:scaling>
          <c:orientation val="minMax"/>
          <c:min val="-0.35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0%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pt-BR" sz="900" b="0" i="0" u="none" strike="noStrike" kern="1200" baseline="0">
                <a:ln>
                  <a:noFill/>
                </a:ln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889856969"/>
        <c:crossesAt val="1"/>
        <c:crossBetween val="between"/>
        <c:majorUnit val="0.05"/>
      </c:val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pt-BR" sz="900" b="0" i="0" u="none" strike="noStrike" kern="1200" baseline="0">
                <a:ln>
                  <a:noFill/>
                </a:ln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1"/>
        <c:txPr>
          <a:bodyPr rot="0" spcFirstLastPara="0" vertOverflow="ellipsis" vert="horz" wrap="square" anchor="ctr" anchorCtr="1"/>
          <a:lstStyle/>
          <a:p>
            <a:pPr>
              <a:defRPr lang="pt-BR" sz="900" b="0" i="0" u="none" strike="noStrike" kern="1200" baseline="0">
                <a:ln>
                  <a:noFill/>
                </a:ln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2"/>
        <c:txPr>
          <a:bodyPr rot="0" spcFirstLastPara="0" vertOverflow="ellipsis" vert="horz" wrap="square" anchor="ctr" anchorCtr="1"/>
          <a:lstStyle/>
          <a:p>
            <a:pPr>
              <a:defRPr lang="pt-BR" sz="900" b="0" i="0" u="none" strike="noStrike" kern="1200" baseline="0">
                <a:ln>
                  <a:noFill/>
                </a:ln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3"/>
        <c:txPr>
          <a:bodyPr rot="0" spcFirstLastPara="0" vertOverflow="ellipsis" vert="horz" wrap="square" anchor="ctr" anchorCtr="1"/>
          <a:lstStyle/>
          <a:p>
            <a:pPr>
              <a:defRPr lang="pt-BR" sz="900" b="0" i="0" u="none" strike="noStrike" kern="1200" baseline="0">
                <a:ln>
                  <a:noFill/>
                </a:ln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ayout>
        <c:manualLayout>
          <c:xMode val="edge"/>
          <c:yMode val="edge"/>
          <c:x val="0.132025693966506"/>
          <c:y val="0.860404774260509"/>
          <c:w val="0.747648543243863"/>
          <c:h val="0.0624026984950701"/>
        </c:manualLayout>
      </c:layout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pt-BR" sz="900" b="0" i="0" u="none" strike="noStrike" kern="1200" baseline="0">
              <a:ln>
                <a:noFill/>
              </a:ln>
              <a:solidFill>
                <a:schemeClr val="l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 anchor="b" anchorCtr="1"/>
    <a:lstStyle/>
    <a:p>
      <a:pPr>
        <a:defRPr lang="pt-BR">
          <a:ln>
            <a:noFill/>
          </a:ln>
        </a:defRPr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831051428688"/>
          <c:y val="0.113963060496059"/>
          <c:w val="0.812899956565803"/>
          <c:h val="0.5710203170350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Patronal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Plan1!$B$2:$B$6</c:f>
              <c:numCache>
                <c:formatCode>_-"R$ "* #,###.##000_-;"-R$ "* #,###.##000_-;_-"R$ "* \-??_-;_-@_-</c:formatCode>
                <c:ptCount val="5"/>
                <c:pt idx="0">
                  <c:v>27034</c:v>
                </c:pt>
                <c:pt idx="1">
                  <c:v>0</c:v>
                </c:pt>
                <c:pt idx="2">
                  <c:v>0</c:v>
                </c:pt>
                <c:pt idx="3">
                  <c:v>76878.31</c:v>
                </c:pt>
                <c:pt idx="4">
                  <c:v>103912.31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Déficit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Plan1!$C$2:$C$6</c:f>
              <c:numCache>
                <c:formatCode>_-"R$ "* #,###.##000_-;"-R$ "* #,###.##000_-;_-"R$ "* \-??_-;_-@_-</c:formatCode>
                <c:ptCount val="5"/>
                <c:pt idx="0">
                  <c:v>44033.36</c:v>
                </c:pt>
                <c:pt idx="1">
                  <c:v>0</c:v>
                </c:pt>
                <c:pt idx="2">
                  <c:v>0</c:v>
                </c:pt>
                <c:pt idx="3">
                  <c:v>131021.27</c:v>
                </c:pt>
                <c:pt idx="4">
                  <c:v>175054.63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Servidor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Plan1!$D$2:$D$6</c:f>
              <c:numCache>
                <c:formatCode>_-"R$ "* #,###.##000_-;"-R$ "* #,###.##000_-;_-"R$ "* \-??_-;_-@_-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64455.9</c:v>
                </c:pt>
                <c:pt idx="4">
                  <c:v>64455.9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94024960"/>
        <c:axId val="183254336"/>
      </c:barChart>
      <c:dateAx>
        <c:axId val="194024960"/>
        <c:scaling>
          <c:orientation val="minMax"/>
        </c:scaling>
        <c:delete val="0"/>
        <c:axPos val="b"/>
        <c:numFmt formatCode="&quot;R$&quot;\ #,##0.00;[Red]&quot;R$&quot;\ #,##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 forceAA="0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83254336"/>
        <c:crosses val="autoZero"/>
        <c:auto val="0"/>
        <c:lblAlgn val="ctr"/>
        <c:lblOffset val="100"/>
        <c:baseTimeUnit val="days"/>
      </c:dateAx>
      <c:valAx>
        <c:axId val="183254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R$ &quot;* #,###.##000_-;&quot;-R$ &quot;* #,###.##000_-;_-&quot;R$ &quot;* \-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9402496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831051428688"/>
          <c:y val="0.113963060496059"/>
          <c:w val="0.812899956565803"/>
          <c:h val="0.5710203170350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Patronal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Plan1!$B$2:$B$6</c:f>
              <c:numCache>
                <c:formatCode>_-"R$ "* #,###.##000_-;"-R$ "* #,###.##000_-;_-"R$ "* \-??_-;_-@_-</c:formatCode>
                <c:ptCount val="5"/>
                <c:pt idx="0">
                  <c:v>2790.43</c:v>
                </c:pt>
                <c:pt idx="1">
                  <c:v>2936.51</c:v>
                </c:pt>
                <c:pt idx="2">
                  <c:v>4345.06</c:v>
                </c:pt>
                <c:pt idx="3">
                  <c:v>2785.78</c:v>
                </c:pt>
                <c:pt idx="4">
                  <c:v>12857.78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Déficit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Plan1!$C$2:$C$6</c:f>
              <c:numCache>
                <c:formatCode>_-"R$ "* #,###.##000_-;"-R$ "* #,###.##000_-;_-"R$ "* \-??_-;_-@_-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Servidor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Plan1!$D$2:$D$6</c:f>
              <c:numCache>
                <c:formatCode>_-"R$ "* #,###.##000_-;"-R$ "* #,###.##000_-;_-"R$ "* \-??_-;_-@_-</c:formatCode>
                <c:ptCount val="5"/>
                <c:pt idx="0">
                  <c:v>2376.08</c:v>
                </c:pt>
                <c:pt idx="1">
                  <c:v>2459.91</c:v>
                </c:pt>
                <c:pt idx="2">
                  <c:v>3816.31</c:v>
                </c:pt>
                <c:pt idx="3">
                  <c:v>2158.32</c:v>
                </c:pt>
                <c:pt idx="4">
                  <c:v>10810.62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94024960"/>
        <c:axId val="183254336"/>
      </c:barChart>
      <c:dateAx>
        <c:axId val="194024960"/>
        <c:scaling>
          <c:orientation val="minMax"/>
        </c:scaling>
        <c:delete val="0"/>
        <c:axPos val="b"/>
        <c:numFmt formatCode="&quot;R$&quot;\ #,##0.00;[Red]&quot;R$&quot;\ #,##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 forceAA="0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83254336"/>
        <c:crosses val="autoZero"/>
        <c:auto val="0"/>
        <c:lblAlgn val="ctr"/>
        <c:lblOffset val="100"/>
        <c:baseTimeUnit val="days"/>
      </c:dateAx>
      <c:valAx>
        <c:axId val="183254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R$ &quot;* #,###.##000_-;&quot;-R$ &quot;* #,###.##000_-;_-&quot;R$ &quot;* \-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9402496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1502657112173"/>
          <c:y val="0.0378170006426853"/>
          <c:w val="0.80616297263267"/>
          <c:h val="0.6423980293480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Patronal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Plan1!$B$2:$B$6</c:f>
              <c:numCache>
                <c:formatCode>_-"R$ "* #,###.##000_-;"-R$ "* #,###.##000_-;_-"R$ "* \-??_-;_-@_-</c:formatCode>
                <c:ptCount val="5"/>
                <c:pt idx="0">
                  <c:v>36708.98</c:v>
                </c:pt>
                <c:pt idx="1">
                  <c:v>36788.28</c:v>
                </c:pt>
                <c:pt idx="2">
                  <c:v>36788.28</c:v>
                </c:pt>
                <c:pt idx="3">
                  <c:v>38696.53</c:v>
                </c:pt>
                <c:pt idx="4">
                  <c:v>148982.07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Déficit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Plan1!$C$2:$C$6</c:f>
              <c:numCache>
                <c:formatCode>_-"R$ "* #,###.##000_-;"-R$ "* #,###.##000_-;_-"R$ "* \-??_-;_-@_-</c:formatCode>
                <c:ptCount val="5"/>
                <c:pt idx="0">
                  <c:v>62562.06</c:v>
                </c:pt>
                <c:pt idx="1">
                  <c:v>62697.23</c:v>
                </c:pt>
                <c:pt idx="2">
                  <c:v>62697.23</c:v>
                </c:pt>
                <c:pt idx="3">
                  <c:v>65949.38</c:v>
                </c:pt>
                <c:pt idx="4">
                  <c:v>253905.9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Servidor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Plan1!$D$2:$D$6</c:f>
              <c:numCache>
                <c:formatCode>_-"R$ "* #,###.##000_-;"-R$ "* #,###.##000_-;_-"R$ "* \-??_-;_-@_-</c:formatCode>
                <c:ptCount val="5"/>
                <c:pt idx="0">
                  <c:v>30777.34</c:v>
                </c:pt>
                <c:pt idx="1">
                  <c:v>30843.85</c:v>
                </c:pt>
                <c:pt idx="2">
                  <c:v>31060.45</c:v>
                </c:pt>
                <c:pt idx="3">
                  <c:v>32443.73</c:v>
                </c:pt>
                <c:pt idx="4">
                  <c:v>125125.37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84665088"/>
        <c:axId val="237074624"/>
      </c:barChart>
      <c:dateAx>
        <c:axId val="184665088"/>
        <c:scaling>
          <c:orientation val="minMax"/>
        </c:scaling>
        <c:delete val="0"/>
        <c:axPos val="b"/>
        <c:numFmt formatCode="&quot;R$&quot;\ #,##0.00;[Red]&quot;R$&quot;\ #,##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 forceAA="0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237074624"/>
        <c:crosses val="autoZero"/>
        <c:auto val="0"/>
        <c:lblAlgn val="ctr"/>
        <c:lblOffset val="100"/>
        <c:baseTimeUnit val="days"/>
      </c:dateAx>
      <c:valAx>
        <c:axId val="237074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R$ &quot;* #,###.##000_-;&quot;-R$ &quot;* #,###.##000_-;_-&quot;R$ &quot;* \-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8466508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8742807273021"/>
          <c:y val="0.0597653783725927"/>
          <c:w val="0.808067813401817"/>
          <c:h val="0.5481598951126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Patronal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Plan1!$B$2:$B$6</c:f>
              <c:numCache>
                <c:formatCode>"R$"#,###.##000;"-R$"#,###.##000</c:formatCode>
                <c:ptCount val="5"/>
                <c:pt idx="0">
                  <c:v>10035.85</c:v>
                </c:pt>
                <c:pt idx="1">
                  <c:v>9804.38</c:v>
                </c:pt>
                <c:pt idx="2">
                  <c:v>9491.91</c:v>
                </c:pt>
                <c:pt idx="3">
                  <c:v>9445.68</c:v>
                </c:pt>
                <c:pt idx="4">
                  <c:v>38777.82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Déficit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Plan1!$C$2:$C$6</c:f>
              <c:numCache>
                <c:formatCode>"R$"#,###.##000;"-R$"#,###.##000</c:formatCode>
                <c:ptCount val="5"/>
                <c:pt idx="0">
                  <c:v>16346.49</c:v>
                </c:pt>
                <c:pt idx="1">
                  <c:v>16709.3</c:v>
                </c:pt>
                <c:pt idx="2">
                  <c:v>16176.76</c:v>
                </c:pt>
                <c:pt idx="3">
                  <c:v>16097.98</c:v>
                </c:pt>
                <c:pt idx="4">
                  <c:v>65330.53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Servidor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Plan1!$D$2:$D$6</c:f>
              <c:numCache>
                <c:formatCode>"R$"#,###.##000;"-R$"#,###.##000</c:formatCode>
                <c:ptCount val="5"/>
                <c:pt idx="0">
                  <c:v>8414.23</c:v>
                </c:pt>
                <c:pt idx="1">
                  <c:v>8220.16</c:v>
                </c:pt>
                <c:pt idx="2">
                  <c:v>7958.18</c:v>
                </c:pt>
                <c:pt idx="3">
                  <c:v>7919.42</c:v>
                </c:pt>
                <c:pt idx="4">
                  <c:v>32511.99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95080704"/>
        <c:axId val="193767104"/>
      </c:barChart>
      <c:catAx>
        <c:axId val="1950807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93767104"/>
        <c:crosses val="autoZero"/>
        <c:auto val="1"/>
        <c:lblAlgn val="ctr"/>
        <c:lblOffset val="100"/>
        <c:noMultiLvlLbl val="0"/>
      </c:catAx>
      <c:valAx>
        <c:axId val="193767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R$&quot;#,###.##000;&quot;-R$&quot;#,###.##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9508070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738550466874"/>
          <c:y val="0.00423429781227946"/>
          <c:w val="0.867314720040214"/>
          <c:h val="0.8403562085186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TOTAL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Plan1!$B$2:$B$6</c:f>
              <c:numCache>
                <c:formatCode>_-"R$"* #,###.##000_-;\-"R$"* #,###.##000_-;_-"R$"* "-"??_-;_-@_-</c:formatCode>
                <c:ptCount val="5"/>
                <c:pt idx="0">
                  <c:v>11030.37</c:v>
                </c:pt>
                <c:pt idx="1">
                  <c:v>10702.11</c:v>
                </c:pt>
                <c:pt idx="2">
                  <c:v>12262.5</c:v>
                </c:pt>
                <c:pt idx="3">
                  <c:v>12929.06</c:v>
                </c:pt>
                <c:pt idx="4">
                  <c:v>46924.04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19301120"/>
        <c:axId val="118818496"/>
      </c:barChart>
      <c:catAx>
        <c:axId val="1193011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18818496"/>
        <c:crosses val="autoZero"/>
        <c:auto val="1"/>
        <c:lblAlgn val="ctr"/>
        <c:lblOffset val="100"/>
        <c:noMultiLvlLbl val="0"/>
      </c:catAx>
      <c:valAx>
        <c:axId val="118818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R$&quot;* #,###.##000_-;\-&quot;R$&quot;* #,###.##000_-;_-&quot;R$&quot;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1930112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6310227264837"/>
          <c:y val="0.033599550056243"/>
          <c:w val="0.739661681109506"/>
          <c:h val="0.6875515234650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Aluguel Terreno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Plan1!$B$2:$B$6</c:f>
              <c:numCache>
                <c:formatCode>_-"R$"\ * #,###.##000_-;\-"R$"\ * #,###.##000_-;_-"R$"\ * "-"??_-;_-@_-</c:formatCode>
                <c:ptCount val="5"/>
                <c:pt idx="0">
                  <c:v>0</c:v>
                </c:pt>
                <c:pt idx="1">
                  <c:v>19960</c:v>
                </c:pt>
                <c:pt idx="2">
                  <c:v>21310</c:v>
                </c:pt>
                <c:pt idx="3">
                  <c:v>0</c:v>
                </c:pt>
                <c:pt idx="4">
                  <c:v>41270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COMPREV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Plan1!$C$2:$C$6</c:f>
              <c:numCache>
                <c:formatCode>_-"R$"\ * #,###.##000_-;\-"R$"\ * #,###.##000_-;_-"R$"\ * "-"??_-;_-@_-</c:formatCode>
                <c:ptCount val="5"/>
                <c:pt idx="0">
                  <c:v>34500.18</c:v>
                </c:pt>
                <c:pt idx="1">
                  <c:v>36045.35</c:v>
                </c:pt>
                <c:pt idx="2">
                  <c:v>36045.35</c:v>
                </c:pt>
                <c:pt idx="3">
                  <c:v>36045.35</c:v>
                </c:pt>
                <c:pt idx="4">
                  <c:v>142636.23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42921472"/>
        <c:axId val="118823680"/>
      </c:barChart>
      <c:catAx>
        <c:axId val="429214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18823680"/>
        <c:crosses val="autoZero"/>
        <c:auto val="1"/>
        <c:lblAlgn val="ctr"/>
        <c:lblOffset val="100"/>
        <c:noMultiLvlLbl val="0"/>
      </c:catAx>
      <c:valAx>
        <c:axId val="118823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R$&quot;\ * #,###.##000_-;\-&quot;R$&quot;\ * #,###.##000_-;_-&quot;R$&quot;\ 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4292147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3013936520714"/>
          <c:y val="0.0245577495608786"/>
          <c:w val="0.849757813794824"/>
          <c:h val="0.7033798284016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Prefeitura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Plan1!$B$2:$B$6</c:f>
              <c:numCache>
                <c:formatCode>_-"R$"\ * #,###.##000_-;\-"R$"\ * #,###.##000_-;_-"R$"\ * "-"??_-;_-@_-</c:formatCode>
                <c:ptCount val="5"/>
                <c:pt idx="0">
                  <c:v>2927517.68</c:v>
                </c:pt>
                <c:pt idx="1">
                  <c:v>2928843.91</c:v>
                </c:pt>
                <c:pt idx="2">
                  <c:v>3007266.51</c:v>
                </c:pt>
                <c:pt idx="3">
                  <c:v>3086348.87</c:v>
                </c:pt>
                <c:pt idx="4">
                  <c:v>11949976.97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Câmara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Plan1!$C$2:$C$6</c:f>
              <c:numCache>
                <c:formatCode>_-"R$"\ * #,###.##000_-;\-"R$"\ * #,###.##000_-;_-"R$"\ * "-"??_-;_-@_-</c:formatCode>
                <c:ptCount val="5"/>
                <c:pt idx="0">
                  <c:v>62061.97</c:v>
                </c:pt>
                <c:pt idx="1">
                  <c:v>62061.97</c:v>
                </c:pt>
                <c:pt idx="2">
                  <c:v>62061.97</c:v>
                </c:pt>
                <c:pt idx="3">
                  <c:v>62636.1</c:v>
                </c:pt>
                <c:pt idx="4">
                  <c:v>248822.01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ProMenor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Plan1!$D$2:$D$6</c:f>
              <c:numCache>
                <c:formatCode>_-"R$"\ * #,###.##000_-;\-"R$"\ * #,###.##000_-;_-"R$"\ * "-"??_-;_-@_-</c:formatCode>
                <c:ptCount val="5"/>
                <c:pt idx="0">
                  <c:v>8251.15</c:v>
                </c:pt>
                <c:pt idx="1">
                  <c:v>8269.15</c:v>
                </c:pt>
                <c:pt idx="2">
                  <c:v>8269.15</c:v>
                </c:pt>
                <c:pt idx="3">
                  <c:v>8269.15</c:v>
                </c:pt>
                <c:pt idx="4">
                  <c:v>33058.6</c:v>
                </c:pt>
              </c:numCache>
            </c:numRef>
          </c:val>
        </c:ser>
        <c:ser>
          <c:idx val="3"/>
          <c:order val="3"/>
          <c:tx>
            <c:strRef>
              <c:f>Plan1!$E$1</c:f>
              <c:strCache>
                <c:ptCount val="1"/>
                <c:pt idx="0">
                  <c:v>Coluna1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51000"/>
                    <a:satMod val="130000"/>
                  </a:schemeClr>
                </a:gs>
                <a:gs pos="80000">
                  <a:schemeClr val="accent4">
                    <a:shade val="93000"/>
                    <a:satMod val="130000"/>
                  </a:schemeClr>
                </a:gs>
                <a:gs pos="100000">
                  <a:schemeClr val="accent4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Plan1!$E$2:$E$6</c:f>
              <c:numCache>
                <c:formatCode>General</c:formatCode>
                <c:ptCount val="5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95613696"/>
        <c:axId val="125890496"/>
      </c:barChart>
      <c:catAx>
        <c:axId val="1956136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25890496"/>
        <c:crosses val="autoZero"/>
        <c:auto val="1"/>
        <c:lblAlgn val="ctr"/>
        <c:lblOffset val="100"/>
        <c:noMultiLvlLbl val="0"/>
      </c:catAx>
      <c:valAx>
        <c:axId val="125890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R$&quot;\ * #,###.##000_-;\-&quot;R$&quot;\ * #,###.##000_-;_-&quot;R$&quot;\ 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9561369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7532863136419"/>
          <c:y val="0.0429210187259459"/>
          <c:w val="0.817642887337782"/>
          <c:h val="0.76395906259171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Prefeitura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Plan1!$B$2:$B$6</c:f>
              <c:numCache>
                <c:formatCode>_-"R$"\ * #,###.##000_-;\-"R$"\ * #,###.##000_-;_-"R$"\ * "-"??_-;_-@_-</c:formatCode>
                <c:ptCount val="5"/>
                <c:pt idx="0">
                  <c:v>383789.33</c:v>
                </c:pt>
                <c:pt idx="1">
                  <c:v>382676.23</c:v>
                </c:pt>
                <c:pt idx="2">
                  <c:v>381772.25</c:v>
                </c:pt>
                <c:pt idx="3">
                  <c:v>384555.44</c:v>
                </c:pt>
                <c:pt idx="4">
                  <c:v>1532793.25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Câmara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Plan1!$C$2:$C$6</c:f>
              <c:numCache>
                <c:formatCode>_-"R$"\ * #,###.##000_-;\-"R$"\ * #,###.##000_-;_-"R$"\ * "-"??_-;_-@_-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ProMenor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Plan1!$D$2:$D$6</c:f>
              <c:numCache>
                <c:formatCode>_-"R$"\ * #,###.##000_-;\-"R$"\ * #,###.##000_-;_-"R$"\ * "-"??_-;_-@_-</c:formatCode>
                <c:ptCount val="5"/>
                <c:pt idx="0">
                  <c:v>1263.35</c:v>
                </c:pt>
                <c:pt idx="1">
                  <c:v>1263.35</c:v>
                </c:pt>
                <c:pt idx="2">
                  <c:v>1263.35</c:v>
                </c:pt>
                <c:pt idx="3">
                  <c:v>1263.35</c:v>
                </c:pt>
                <c:pt idx="4">
                  <c:v>5053.4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40599040"/>
        <c:axId val="126244480"/>
      </c:barChart>
      <c:catAx>
        <c:axId val="2405990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26244480"/>
        <c:crosses val="autoZero"/>
        <c:auto val="1"/>
        <c:lblAlgn val="ctr"/>
        <c:lblOffset val="100"/>
        <c:noMultiLvlLbl val="0"/>
      </c:catAx>
      <c:valAx>
        <c:axId val="126244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R$&quot;\ * #,###.##000_-;\-&quot;R$&quot;\ * #,###.##000_-;_-&quot;R$&quot;\ 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24059904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36">
  <cs:axisTitle>
    <cs:lnRef idx="0"/>
    <cs:fillRef idx="0"/>
    <cs:effectRef idx="0"/>
    <cs:fontRef idx="minor">
      <a:schemeClr val="lt1">
        <a:lumMod val="75000"/>
      </a:schemeClr>
    </cs:fontRef>
    <cs:defRPr sz="900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>
        <a:lumMod val="75000"/>
      </a:schemeClr>
    </cs:fontRef>
    <cs:defRPr sz="900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</a:schemeClr>
            </a:gs>
            <a:gs pos="0">
              <a:schemeClr val="dk1">
                <a:lumMod val="65000"/>
                <a:lumOff val="3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  <a:alpha val="25000"/>
              </a:schemeClr>
            </a:gs>
            <a:gs pos="0">
              <a:schemeClr val="dk1">
                <a:lumMod val="65000"/>
                <a:lumOff val="35000"/>
                <a:alpha val="2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400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5621697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48309D-CFAC-41BB-8EAF-7C5A4515B322}" type="datetimeFigureOut">
              <a:rPr lang="pt-BR" smtClean="0"/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6456325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5621697" y="6456325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E0C18D-9A38-42D2-98D8-1B8362F1DF94}" type="slidenum">
              <a:rPr lang="pt-BR" smtClean="0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621697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10D727-1F13-4F0F-9134-E97D3A2BD934}" type="datetimeFigureOut">
              <a:rPr lang="pt-BR" smtClean="0"/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992202" y="3228706"/>
            <a:ext cx="7942238" cy="305911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6456325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621697" y="6456325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  <a:endParaRPr lang="pt-BR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45B0-0DBD-44BB-8446-6F0C1C2E82DF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1CA85-15E0-44BF-BCF7-6C6F53436CB9}" type="slidenum">
              <a:rPr lang="pt-BR" smtClean="0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9.xml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10.xml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11.xml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12.xml"/></Relationships>
</file>

<file path=ppt/slides/_rels/slide1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8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chart" Target="../charts/chart1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8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8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8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8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8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8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7.xml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6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4832651" y="1844824"/>
            <a:ext cx="4025793" cy="1881002"/>
          </a:xfrm>
        </p:spPr>
        <p:txBody>
          <a:bodyPr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pt-BR" sz="3200">
                <a:solidFill>
                  <a:schemeClr val="bg1"/>
                </a:solidFill>
                <a:latin typeface="Arial Nova" panose="020B0504020202020204" pitchFamily="34" charset="0"/>
                <a:cs typeface="Times New Roman" panose="02020603050405020304" pitchFamily="18" charset="0"/>
              </a:rPr>
              <a:t>Prestação</a:t>
            </a:r>
            <a:r>
              <a:rPr lang="pt-BR" sz="3200">
                <a:solidFill>
                  <a:schemeClr val="bg1"/>
                </a:solidFill>
                <a:latin typeface="Arial Nova" panose="020B0504020202020204" pitchFamily="34" charset="0"/>
              </a:rPr>
              <a:t> de Contas</a:t>
            </a:r>
            <a:br>
              <a:rPr lang="pt-BR" sz="3200">
                <a:solidFill>
                  <a:schemeClr val="bg1"/>
                </a:solidFill>
                <a:latin typeface="Arial Nova" panose="020B0504020202020204" pitchFamily="34" charset="0"/>
              </a:rPr>
            </a:br>
            <a:br>
              <a:rPr lang="pt-BR" sz="3700" b="1" dirty="0">
                <a:solidFill>
                  <a:schemeClr val="bg1"/>
                </a:solidFill>
                <a:latin typeface="Arial Nova" panose="020B0504020202020204" pitchFamily="34" charset="0"/>
              </a:rPr>
            </a:br>
            <a:r>
              <a:rPr lang="pt-BR" sz="3700" b="1" dirty="0">
                <a:solidFill>
                  <a:schemeClr val="bg1"/>
                </a:solidFill>
                <a:latin typeface="Arial Nova" panose="020B0504020202020204" pitchFamily="34" charset="0"/>
              </a:rPr>
              <a:t>1° Quadrimestre</a:t>
            </a:r>
            <a:endParaRPr lang="pt-BR" sz="3700" b="1" dirty="0">
              <a:solidFill>
                <a:schemeClr val="bg1"/>
              </a:solidFill>
              <a:latin typeface="Arial Nova" panose="020B0504020202020204" pitchFamily="34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4835829" y="4144049"/>
            <a:ext cx="3483937" cy="1147863"/>
          </a:xfrm>
        </p:spPr>
        <p:txBody>
          <a:bodyPr anchor="t">
            <a:normAutofit/>
          </a:bodyPr>
          <a:lstStyle/>
          <a:p>
            <a:pPr algn="l"/>
            <a:r>
              <a:rPr lang="pt-BR" sz="2800" dirty="0">
                <a:solidFill>
                  <a:schemeClr val="bg1"/>
                </a:solidFill>
              </a:rPr>
              <a:t> </a:t>
            </a:r>
            <a:r>
              <a:rPr lang="pt-BR" sz="2800" b="1" dirty="0">
                <a:solidFill>
                  <a:schemeClr val="bg1"/>
                </a:solidFill>
                <a:latin typeface="Arial Nova" panose="020B0504020202020204" pitchFamily="34" charset="0"/>
              </a:rPr>
              <a:t>2020</a:t>
            </a:r>
            <a:endParaRPr lang="pt-BR" sz="2800" b="1" dirty="0">
              <a:solidFill>
                <a:schemeClr val="bg1"/>
              </a:solidFill>
              <a:latin typeface="Arial Nova" panose="020B0504020202020204" pitchFamily="34" charset="0"/>
            </a:endParaRPr>
          </a:p>
        </p:txBody>
      </p:sp>
      <p:sp>
        <p:nvSpPr>
          <p:cNvPr id="12" name="Freeform: Shape 1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0" y="0"/>
            <a:ext cx="4629586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4518115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36" y="1844824"/>
            <a:ext cx="3525463" cy="145425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331" y="113626"/>
            <a:ext cx="7925679" cy="634082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Despesas com Folha de Pensionistas</a:t>
            </a:r>
            <a:endParaRPr lang="pt-B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827584" y="1058975"/>
          <a:ext cx="7673948" cy="4904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Arial Nova" panose="020B0504020202020204" pitchFamily="34" charset="0"/>
                <a:cs typeface="Times New Roman" panose="02020603050405020304" pitchFamily="18" charset="0"/>
              </a:rPr>
              <a:t>Despesas de Sentenças Judiciais</a:t>
            </a:r>
            <a:endParaRPr lang="pt-BR" sz="3200" b="1" dirty="0">
              <a:latin typeface="Arial Nova" panose="020B05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67476" y="1205007"/>
          <a:ext cx="792088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Arial Nova" panose="020B0504020202020204" pitchFamily="34" charset="0"/>
                <a:cs typeface="Times New Roman" panose="02020603050405020304" pitchFamily="18" charset="0"/>
              </a:rPr>
              <a:t>Acordos Administrativos</a:t>
            </a:r>
            <a:endParaRPr lang="pt-BR" sz="3200" b="1" dirty="0">
              <a:latin typeface="Arial Nova" panose="020B05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647023" y="1083658"/>
          <a:ext cx="7849954" cy="48180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5202" y="188640"/>
            <a:ext cx="8229600" cy="634082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Arial Nova" panose="020B0504020202020204" pitchFamily="34" charset="0"/>
                <a:cs typeface="Times New Roman" panose="02020603050405020304" pitchFamily="18" charset="0"/>
              </a:rPr>
              <a:t>Despesas Administrativas IPREM</a:t>
            </a:r>
            <a:endParaRPr lang="pt-BR" sz="3200" b="1" dirty="0">
              <a:latin typeface="Arial Nova" panose="020B05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395536" y="1099533"/>
          <a:ext cx="8424936" cy="4874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323020" y="5606406"/>
            <a:ext cx="88209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latin typeface="Arial Nova" panose="020B0504020202020204" pitchFamily="34" charset="0"/>
              </a:rPr>
              <a:t>Teto: 2% do valor total das remunerações, proventos e pensões dos segurados vinculados ao RPPS</a:t>
            </a:r>
            <a:endParaRPr lang="pt-BR" sz="1400" b="1" dirty="0">
              <a:latin typeface="Arial Nova" panose="020B0504020202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78098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Arial Nova" panose="020B0504020202020204" pitchFamily="34" charset="0"/>
                <a:cs typeface="Times New Roman" panose="02020603050405020304" pitchFamily="18" charset="0"/>
              </a:rPr>
              <a:t>Tarifas Bancárias</a:t>
            </a:r>
            <a:endParaRPr lang="pt-BR" sz="3200" b="1" dirty="0">
              <a:latin typeface="Arial Nova" panose="020B05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691077" y="1196751"/>
          <a:ext cx="7769355" cy="4816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pt-BR" altLang="en-US" b="1"/>
              <a:t>Receitas e Despesas</a:t>
            </a:r>
            <a:r>
              <a:rPr lang="pt-BR" altLang="en-US"/>
              <a:t> </a:t>
            </a:r>
            <a:endParaRPr lang="pt-BR" altLang="en-US"/>
          </a:p>
        </p:txBody>
      </p:sp>
      <p:pic>
        <p:nvPicPr>
          <p:cNvPr id="10" name="Espaço Reservado para Conteúdo 9" descr="Sem título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420370" y="1282700"/>
            <a:ext cx="8176895" cy="5081905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477250" cy="6409690"/>
          </a:xfrm>
        </p:spPr>
        <p:txBody>
          <a:bodyPr/>
          <a:p>
            <a:endParaRPr lang="pt-BR" altLang="en-US"/>
          </a:p>
        </p:txBody>
      </p:sp>
      <p:sp>
        <p:nvSpPr>
          <p:cNvPr id="226" name="TextShape 1"/>
          <p:cNvSpPr txBox="1"/>
          <p:nvPr/>
        </p:nvSpPr>
        <p:spPr>
          <a:xfrm>
            <a:off x="395640" y="116640"/>
            <a:ext cx="8229240" cy="777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lang="pt-BR" sz="3200" b="1" spc="-1">
                <a:solidFill>
                  <a:srgbClr val="000000"/>
                </a:solidFill>
                <a:latin typeface="Arial Nova"/>
              </a:rPr>
              <a:t>Saldo Fundos Líquidos 1</a:t>
            </a:r>
            <a:endParaRPr lang="pt-BR" sz="3200" b="0" spc="-1">
              <a:solidFill>
                <a:srgbClr val="000000"/>
              </a:solidFill>
              <a:latin typeface="Calibri" panose="020F0502020204030204"/>
            </a:endParaRPr>
          </a:p>
        </p:txBody>
      </p:sp>
      <p:graphicFrame>
        <p:nvGraphicFramePr>
          <p:cNvPr id="5" name="Espaço Reservado para Conteúdo 4"/>
          <p:cNvGraphicFramePr/>
          <p:nvPr>
            <p:ph idx="1"/>
          </p:nvPr>
        </p:nvGraphicFramePr>
        <p:xfrm>
          <a:off x="457200" y="743585"/>
          <a:ext cx="8229600" cy="5526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680"/>
                <a:gridCol w="1218565"/>
                <a:gridCol w="1231265"/>
                <a:gridCol w="1248410"/>
                <a:gridCol w="1249680"/>
              </a:tblGrid>
              <a:tr h="16192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FUNDOS LÍQUIDOS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pt-BR" alt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JANEIRO</a:t>
                      </a:r>
                      <a:endParaRPr lang="pt-BR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pt-BR" alt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FEVEREIRO</a:t>
                      </a:r>
                      <a:endParaRPr lang="pt-BR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pt-BR" alt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MARÇO</a:t>
                      </a:r>
                      <a:endParaRPr lang="pt-BR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pt-BR" alt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ABRIL</a:t>
                      </a:r>
                      <a:endParaRPr lang="pt-BR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5687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Tesouro IPCA+ com Juros Semestrais (NTN-B) 2024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R$7.774.023,91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R$7.635.518,83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R$7.431.004,40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R$7.484.151,24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543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Tesouro IPCA+ com Juros Semestrais (NTN-B) 2035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R$17.665.509,06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R$17.794.537,39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R$16.044.363,76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R$16.363.804,72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4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Tesouro IPCA+ com Juros Semestrais (NTN-B) 2045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R$35.035.396,09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R$35.067.164,05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R$30.793.859,01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R$31.447.202,41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4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CAIXA FI BRASIL IDKA IPCA 2A RF LP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R$24.077.479,72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R$21.222.295,15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R$20.913.788,47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R$21.002.841,75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4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CAIXA FI BRASIL IMAB 5 LP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R$15.692.679,45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R$15.791.471,38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R$15.507.678,94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R$15.579.830,17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4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CAIXA FIC NOVO BRASIL IMAB RF LP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R$218.112,42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R$219.062,05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R$203.728,11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R$206.270,34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687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CAIXA FI BRASIL DISPONIBILIDADES RF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R$460.027,46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R$489.519,82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R$1.013.834,62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R$842.424,45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4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CAIXA FI BRASIL REFERENCIADO DI LP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R$4.983.121,35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R$1.996.769,06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R$1.999.609,24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R$1.999.678,80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4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CAIXA FIC BRASIL GESTÃO ESTRATÉGICA RF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R$44.594.236,04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R$44.869.425,83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R$44.810.792,62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R$45.308.769,92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4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CAIXA FI AÇÕES INFRAESTRUTURA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R$2.524.150,89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R$2.292.993,99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R$4.020.529,23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R$4.442.442,94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4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CAIXA FI AÇÕES CONSUMO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R$6.049.887,91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R$5.441.977,72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R$3.742.633,13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R$4.394.926,91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4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CAIXA FI AÇÕES SMALL CAPS ATIVO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R$7.793.056,02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R$7.122.895,44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R$4.625.749,24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R$5.149.727,19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687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CAIXA FIC FIA BRASIL AÇÕES LIVRE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R$5.630.271,05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R$5.260.531,57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R$5.726.336,67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R$6.250.735,09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4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 i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SANTANDER RENDA FIXA ATIVO FIC FI</a:t>
                      </a:r>
                      <a:endParaRPr lang="en-US" altLang="en-US" sz="1000" b="1" i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R$3.241.237,20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R$3.249.857,66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R$3.252.851,41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R$3.267.314,53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4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SANTANDER SELEÇÃO 30 AÇÕES FICFI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R$5.397.079,84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R$4.900.466,83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R$3.261.680,67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R$3.618.114,85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pt-BR" altLang="en-US"/>
          </a:p>
        </p:txBody>
      </p:sp>
      <p:sp>
        <p:nvSpPr>
          <p:cNvPr id="226" name="TextShape 1"/>
          <p:cNvSpPr txBox="1"/>
          <p:nvPr/>
        </p:nvSpPr>
        <p:spPr>
          <a:xfrm>
            <a:off x="254670" y="241100"/>
            <a:ext cx="8229240" cy="777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lang="pt-BR" sz="3200" b="1" spc="-1">
                <a:solidFill>
                  <a:srgbClr val="000000"/>
                </a:solidFill>
                <a:latin typeface="Arial Nova"/>
              </a:rPr>
              <a:t>Saldo Fundos Líquidos 2</a:t>
            </a:r>
            <a:endParaRPr lang="pt-BR" sz="3200" b="0" spc="-1">
              <a:solidFill>
                <a:srgbClr val="000000"/>
              </a:solidFill>
              <a:latin typeface="Calibri" panose="020F0502020204030204"/>
            </a:endParaRPr>
          </a:p>
        </p:txBody>
      </p:sp>
      <p:graphicFrame>
        <p:nvGraphicFramePr>
          <p:cNvPr id="4" name="Espaço Reservado para Conteúdo 3"/>
          <p:cNvGraphicFramePr/>
          <p:nvPr>
            <p:ph idx="1"/>
          </p:nvPr>
        </p:nvGraphicFramePr>
        <p:xfrm>
          <a:off x="457200" y="1019175"/>
          <a:ext cx="8229600" cy="54146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2600"/>
                <a:gridCol w="1297940"/>
                <a:gridCol w="1296035"/>
                <a:gridCol w="1287145"/>
                <a:gridCol w="1325880"/>
              </a:tblGrid>
              <a:tr h="15811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FUNDOS LÍQUIDOS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pt-BR" alt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JANEIRO</a:t>
                      </a:r>
                      <a:endParaRPr lang="pt-BR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pt-BR" alt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FEVEREIRO</a:t>
                      </a:r>
                      <a:endParaRPr lang="pt-BR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pt-BR" alt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MARÇO</a:t>
                      </a:r>
                      <a:endParaRPr lang="pt-BR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pt-BR" alt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ABRIL</a:t>
                      </a:r>
                      <a:endParaRPr lang="pt-BR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5179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BB PREVIDENCIÁRIO RENDA FIXA IDKA 2 TP FI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R$1.121.543,17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R$1.128.588,36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R$1.109.823,92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R$1.113.416,47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79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BB PREVIDENCIARIO RF ALOCAÇÃO ATIVA FICFI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R$34.291.432,26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R$34.483.810,72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R$33.788.942,45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R$34.133.202,75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79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BB PREVIDENCIÁRIO RF IMA-B 5 FICFI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R$13.352.831,56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R$13.439.712,59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R$13.198.976,12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R$13.263.190,91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79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BB ENERGIA FI AÇÕES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R$2.401.479,49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R$2.303.246,02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R$1.718.645,72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R$2.456.730,86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79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BB PREVIDENCIÁRIO AÇÕES VALOR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R$3.421.594,12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R$3.114.926,00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R$2.272.448,65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R$2.463.097,00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79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BRADESCO FIA SELECTION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R$4.700.567,79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R$4.180.801,62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R$2.862.266,49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R$3.058.134,13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79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BRADESCO FIC DE FIA INSTITUCIONAL IBRX ALPHA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R$1.718.829,76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R$1.577.981,20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R$1.097.813,44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R$1.222.876,43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79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BRADESCO FI MID SMALL CAPPS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R$9.635.995,00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R$8.873.856,43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R$6.065.929,83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R$6.948.596,10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90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ITAÚ SOBERANO REFERENCIADO DI LP FI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R$36.617,85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R$36.718,93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R$36.837,66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R$36.935,89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79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ITAÚ RENDA FIXA IMA-B ATIVO FICFI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R$22.829.718,57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R$22.989.387,56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R$21.583.329,53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R$18.890.090,76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79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ITAÚ INST. ALOCAÇÃO DINÂMICA RF FICFI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R$29.187.885,89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R$29.979.888,31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R$30.138.395,94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R$30.181.577,82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79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ITAÚ AÇÕES DIVIDENDOS FI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R$8.165.753,03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R$7.541.389,25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R$5.455.017,02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R$5.782.022,71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79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ITAÚ AÇÕES DUNAMIS FIC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R$18.447.657,13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R$16.641.167,98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R$11.242.000,60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R$12.481.768,86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79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INST GLOBAL DINAMICO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R$-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R$-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R$-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R$3.004.160,63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79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FUNDOS LÍQUIDOS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D41A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R$330.448.174,03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D41A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R$319.645.961,74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D41A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R$293.918.866,89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D41A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R$302.394.036,63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D41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pt-BR" b="1" spc="-1">
                <a:solidFill>
                  <a:srgbClr val="000000"/>
                </a:solidFill>
                <a:latin typeface="Arial Nova"/>
                <a:sym typeface="+mn-ea"/>
              </a:rPr>
              <a:t>Saldo Fundos Ilíquidos</a:t>
            </a:r>
            <a:br>
              <a:rPr lang="pt-BR" b="0" spc="-1">
                <a:solidFill>
                  <a:srgbClr val="000000"/>
                </a:solidFill>
                <a:latin typeface="Calibri" panose="020F0502020204030204"/>
              </a:rPr>
            </a:br>
            <a:endParaRPr lang="pt-BR" altLang="en-US"/>
          </a:p>
        </p:txBody>
      </p:sp>
      <p:graphicFrame>
        <p:nvGraphicFramePr>
          <p:cNvPr id="4" name="Espaço Reservado para Conteúdo 3"/>
          <p:cNvGraphicFramePr/>
          <p:nvPr>
            <p:ph idx="1"/>
          </p:nvPr>
        </p:nvGraphicFramePr>
        <p:xfrm>
          <a:off x="457200" y="1343025"/>
          <a:ext cx="8229600" cy="538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3870"/>
                <a:gridCol w="1296035"/>
                <a:gridCol w="1297940"/>
                <a:gridCol w="1285875"/>
                <a:gridCol w="1325880"/>
              </a:tblGrid>
              <a:tr h="21082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FUNDOS LÍQUIDOS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pt-BR" alt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JANEIRO</a:t>
                      </a:r>
                      <a:endParaRPr lang="pt-BR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pt-BR" alt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FEVEREIRO</a:t>
                      </a:r>
                      <a:endParaRPr lang="pt-BR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pt-BR" alt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MARÇO</a:t>
                      </a:r>
                      <a:endParaRPr lang="pt-BR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pt-BR" alt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ABRIL</a:t>
                      </a:r>
                      <a:endParaRPr lang="pt-BR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7876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 RECUPERAÇÃO BRASIL RF LP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R$8.964.158,99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R$8.996.903,38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R$9.921.217,56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R$9.951.197,71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76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FIC RF LP IMAB 1000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R$7.114.951,40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R$7.123.635,57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R$5.974.584,02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R$6.178.225,95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49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 SICILIA RENDA FIXA LONGO PRAZO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R$5.422.231,67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R$5.408.535,85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R$192.799,86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R$101.622,23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76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 RF PYXIS INSTITUCIONAL IMA B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R$6.887.225,05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R$6.831.540,73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R$6.275.093,14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R$6.120.795,92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49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TERRA NOVA IMA B FICFI  RENDA FIXA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R$7.604.267,56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R$6.299.403,20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R$6.021.322,04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R$6.009.889,34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76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SINGAPORE FI RENDA FIXA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R$10.376.990,46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R$10.387.021,78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R$10.817.622,91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R$10.821.578,44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76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 BARCELONA RENDA FIXA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R$8.797.564,51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R$8.816.532,92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R$8.840.084,76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R$8.851.486,05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13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GGR PRIME I FIDC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R$7.590.564,82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R$6.956.317,73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R$6.934.614,83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R$6.714.874,68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76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ILLUMINATI FIDIC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R$9.392.276,03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R$9.315.597,05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R$9.082.934,12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R$8.864.621,36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49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FIDC PREMIUM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R$12.035.211,75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R$12.013.083,11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R$11.982.691,97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R$11.961.586,47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22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 MULTIMERCADO SCULPTOR CREDITO PRIVADO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R$15.345.831,24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R$15.424.500,94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R$13.783.162,43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R$13.820.903,83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13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CONQUEST FIP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R$1.805.641,85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R$1.811.837,26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R$1.811.316,99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R$1.810.833,90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13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GESTAO EMPRESARIAL FIP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R$479.299,01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R$476.569,26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R$472.768,46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R$470.702,47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22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FIP LA SHOPPING CENTERS MULTIESTRATÉGIA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R$7.058.731,07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R$7.049.182,57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R$7.037.948,49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R$7.028.558,69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13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CAM THRONE FIP MULTIESTRATÉGIA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R$7.835.215,69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R$8.017.409,70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R$1.516.776,42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R$1.516.776,42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13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AQUILLA FII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R$5.226.916,81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R$5.219.514,87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R$5.211.827,97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R$5.204.756,48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13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SÃO DOMINGOS FII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R$5.232.993,11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R$5.227.785,47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R$5.301.794,09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R$5.304.205,76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76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FUNDOS ILÍQUIDOS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D41A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R$127.170.071,02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D41A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R$125.375.371,39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D41A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R$111.178.560,06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D41A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R$110.732.615,70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D41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pt-BR" b="1" spc="-1">
                <a:solidFill>
                  <a:srgbClr val="000000"/>
                </a:solidFill>
                <a:latin typeface="Arial Nova"/>
                <a:sym typeface="+mn-ea"/>
              </a:rPr>
              <a:t>Rentabilidade Fundos Líquidos 1</a:t>
            </a:r>
            <a:br>
              <a:rPr lang="pt-BR" b="0" spc="-1">
                <a:solidFill>
                  <a:srgbClr val="000000"/>
                </a:solidFill>
                <a:latin typeface="Calibri" panose="020F0502020204030204"/>
              </a:rPr>
            </a:br>
            <a:endParaRPr lang="pt-BR" altLang="en-US"/>
          </a:p>
        </p:txBody>
      </p:sp>
      <p:graphicFrame>
        <p:nvGraphicFramePr>
          <p:cNvPr id="20" name="Espaço Reservado para Conteúdo 19"/>
          <p:cNvGraphicFramePr/>
          <p:nvPr>
            <p:ph idx="1"/>
          </p:nvPr>
        </p:nvGraphicFramePr>
        <p:xfrm>
          <a:off x="238125" y="962025"/>
          <a:ext cx="8229600" cy="5739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7795"/>
                <a:gridCol w="772795"/>
                <a:gridCol w="875030"/>
                <a:gridCol w="943610"/>
                <a:gridCol w="897890"/>
                <a:gridCol w="985520"/>
                <a:gridCol w="1076960"/>
              </a:tblGrid>
              <a:tr h="56134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FUNDOS LÍQUIDOS</a:t>
                      </a:r>
                      <a:endParaRPr lang="en-US" altLang="en-US" sz="11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JANEIRO</a:t>
                      </a:r>
                      <a:endParaRPr lang="en-US" altLang="en-US" sz="11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FEVEREIRO</a:t>
                      </a:r>
                      <a:endParaRPr lang="en-US" altLang="en-US" sz="11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MARÇO</a:t>
                      </a:r>
                      <a:endParaRPr lang="en-US" altLang="en-US" sz="11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ABRIL</a:t>
                      </a:r>
                      <a:endParaRPr lang="en-US" altLang="en-US" sz="11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1° QUADRIMESTRE</a:t>
                      </a:r>
                      <a:endParaRPr lang="en-US" altLang="en-US" sz="11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12 MESES</a:t>
                      </a:r>
                      <a:endParaRPr lang="en-US" altLang="en-US" sz="11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1305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Times New Roman" panose="02020603050405020304"/>
                        </a:rPr>
                        <a:t>NTN-B</a:t>
                      </a:r>
                      <a:endParaRPr lang="en-US" altLang="en-US" sz="1100" b="1">
                        <a:solidFill>
                          <a:srgbClr val="000000"/>
                        </a:solidFill>
                        <a:latin typeface="Times New Roman" panose="02020603050405020304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R$ 141.212,32</a:t>
                      </a:r>
                      <a:endParaRPr lang="en-US" altLang="en-US" sz="8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R$ 22.291,21</a:t>
                      </a:r>
                      <a:endParaRPr lang="en-US" altLang="en-US" sz="8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-R$ 6.227.993,10</a:t>
                      </a:r>
                      <a:endParaRPr lang="en-US" altLang="en-US" sz="8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R$ 1.025.931,20</a:t>
                      </a:r>
                      <a:endParaRPr lang="en-US" altLang="en-US" sz="85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-R$ 5.038.558,37</a:t>
                      </a:r>
                      <a:endParaRPr lang="en-US" altLang="en-US" sz="8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R$ 6.661.634,85</a:t>
                      </a:r>
                      <a:endParaRPr lang="en-US" altLang="en-US" sz="8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96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Times New Roman" panose="02020603050405020304"/>
                        </a:rPr>
                        <a:t>CAIXA FI BRASIL IDKA IPCA 2A RF LP</a:t>
                      </a:r>
                      <a:endParaRPr lang="en-US" altLang="en-US" sz="1100" b="1">
                        <a:solidFill>
                          <a:srgbClr val="000000"/>
                        </a:solidFill>
                        <a:latin typeface="Times New Roman" panose="02020603050405020304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R$ 120.442,10</a:t>
                      </a:r>
                      <a:endParaRPr lang="en-US" altLang="en-US" sz="8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R$ 144.815,43</a:t>
                      </a:r>
                      <a:endParaRPr lang="en-US" altLang="en-US" sz="8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-R$ 308.506,68</a:t>
                      </a:r>
                      <a:endParaRPr lang="en-US" altLang="en-US" sz="8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R$ 89.053,28</a:t>
                      </a:r>
                      <a:endParaRPr lang="en-US" altLang="en-US" sz="85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R$ 45.804,13</a:t>
                      </a:r>
                      <a:endParaRPr lang="en-US" altLang="en-US" sz="8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R$ 1.334.770,05</a:t>
                      </a:r>
                      <a:endParaRPr lang="en-US" altLang="en-US" sz="8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78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Times New Roman" panose="02020603050405020304"/>
                        </a:rPr>
                        <a:t>CAIXA FI BRASIL IMAB 5 LP</a:t>
                      </a:r>
                      <a:endParaRPr lang="en-US" altLang="en-US" sz="1100" b="1">
                        <a:solidFill>
                          <a:srgbClr val="000000"/>
                        </a:solidFill>
                        <a:latin typeface="Times New Roman" panose="02020603050405020304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R$ 84.922,12</a:t>
                      </a:r>
                      <a:endParaRPr lang="en-US" altLang="en-US" sz="8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R$ 98.791,93</a:t>
                      </a:r>
                      <a:endParaRPr lang="en-US" altLang="en-US" sz="8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-R$ 283.792,44</a:t>
                      </a:r>
                      <a:endParaRPr lang="en-US" altLang="en-US" sz="8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R$ 72.151,23</a:t>
                      </a:r>
                      <a:endParaRPr lang="en-US" altLang="en-US" sz="85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-R$ 27.927,16</a:t>
                      </a:r>
                      <a:endParaRPr lang="en-US" altLang="en-US" sz="8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R$ 1.150.088,77</a:t>
                      </a:r>
                      <a:endParaRPr lang="en-US" altLang="en-US" sz="8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Times New Roman" panose="02020603050405020304"/>
                        </a:rPr>
                        <a:t>CAIXA FIC NOVO BRASIL IMAB RF LP</a:t>
                      </a:r>
                      <a:endParaRPr lang="en-US" altLang="en-US" sz="1100" b="1">
                        <a:solidFill>
                          <a:srgbClr val="000000"/>
                        </a:solidFill>
                        <a:latin typeface="Times New Roman" panose="02020603050405020304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R$ 499,36</a:t>
                      </a:r>
                      <a:endParaRPr lang="en-US" altLang="en-US" sz="8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R$ 949,63</a:t>
                      </a:r>
                      <a:endParaRPr lang="en-US" altLang="en-US" sz="8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-R$ 15.333,94</a:t>
                      </a:r>
                      <a:endParaRPr lang="en-US" altLang="en-US" sz="8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R$ 2.542,23</a:t>
                      </a:r>
                      <a:endParaRPr lang="en-US" altLang="en-US" sz="85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-R$ 11.342,72</a:t>
                      </a:r>
                      <a:endParaRPr lang="en-US" altLang="en-US" sz="8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R$ 1.315.376,71</a:t>
                      </a:r>
                      <a:endParaRPr lang="en-US" altLang="en-US" sz="8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Times New Roman" panose="02020603050405020304"/>
                        </a:rPr>
                        <a:t>CAIXA FI BRASIL DISPONIBILIDADES RF</a:t>
                      </a:r>
                      <a:endParaRPr lang="en-US" altLang="en-US" sz="1100" b="1">
                        <a:solidFill>
                          <a:srgbClr val="000000"/>
                        </a:solidFill>
                        <a:latin typeface="Times New Roman" panose="02020603050405020304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R$ 13.922,51</a:t>
                      </a:r>
                      <a:endParaRPr lang="en-US" altLang="en-US" sz="8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R$ 5.679,72</a:t>
                      </a:r>
                      <a:endParaRPr lang="en-US" altLang="en-US" sz="8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R$ 6.463,99</a:t>
                      </a:r>
                      <a:endParaRPr lang="en-US" altLang="en-US" sz="8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R$ 6.345,43</a:t>
                      </a:r>
                      <a:endParaRPr lang="en-US" altLang="en-US" sz="85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R$ 32.411,65</a:t>
                      </a:r>
                      <a:endParaRPr lang="en-US" altLang="en-US" sz="8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R$ 124.557,25</a:t>
                      </a:r>
                      <a:endParaRPr lang="en-US" altLang="en-US" sz="8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Times New Roman" panose="02020603050405020304"/>
                        </a:rPr>
                        <a:t>CAIXA FI BRASIL REFERENCIADO DI LP</a:t>
                      </a:r>
                      <a:endParaRPr lang="en-US" altLang="en-US" sz="1100" b="1">
                        <a:solidFill>
                          <a:srgbClr val="000000"/>
                        </a:solidFill>
                        <a:latin typeface="Times New Roman" panose="02020603050405020304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R$ 15.099,13</a:t>
                      </a:r>
                      <a:endParaRPr lang="en-US" altLang="en-US" sz="8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R$ 13.647,71</a:t>
                      </a:r>
                      <a:endParaRPr lang="en-US" altLang="en-US" sz="8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R$ 2.840,18</a:t>
                      </a:r>
                      <a:endParaRPr lang="en-US" altLang="en-US" sz="8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R$ 69,56</a:t>
                      </a:r>
                      <a:endParaRPr lang="en-US" altLang="en-US" sz="85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R$ 31.656,58</a:t>
                      </a:r>
                      <a:endParaRPr lang="en-US" altLang="en-US" sz="8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R$ 236.964,25</a:t>
                      </a:r>
                      <a:endParaRPr lang="en-US" altLang="en-US" sz="8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Times New Roman" panose="02020603050405020304"/>
                        </a:rPr>
                        <a:t>CAIXA FIC BRASIL GESTÃO ESTRATÉGICA RF</a:t>
                      </a:r>
                      <a:endParaRPr lang="en-US" altLang="en-US" sz="1100" b="1">
                        <a:solidFill>
                          <a:srgbClr val="000000"/>
                        </a:solidFill>
                        <a:latin typeface="Times New Roman" panose="02020603050405020304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R$ 362.391,91</a:t>
                      </a:r>
                      <a:endParaRPr lang="en-US" altLang="en-US" sz="8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R$ 275.189,79</a:t>
                      </a:r>
                      <a:endParaRPr lang="en-US" altLang="en-US" sz="8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-R$ 58.633,21</a:t>
                      </a:r>
                      <a:endParaRPr lang="en-US" altLang="en-US" sz="8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R$ 497.977,30</a:t>
                      </a:r>
                      <a:endParaRPr lang="en-US" altLang="en-US" sz="85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R$ 1.076.925,79</a:t>
                      </a:r>
                      <a:endParaRPr lang="en-US" altLang="en-US" sz="8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R$ 6.184.250,96</a:t>
                      </a:r>
                      <a:endParaRPr lang="en-US" altLang="en-US" sz="8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Times New Roman" panose="02020603050405020304"/>
                        </a:rPr>
                        <a:t>CAIXA FI AÇÕES INFRAESTRUTURA</a:t>
                      </a:r>
                      <a:endParaRPr lang="en-US" altLang="en-US" sz="1100" b="1">
                        <a:solidFill>
                          <a:srgbClr val="000000"/>
                        </a:solidFill>
                        <a:latin typeface="Times New Roman" panose="02020603050405020304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R$ 27.969,90</a:t>
                      </a:r>
                      <a:endParaRPr lang="en-US" altLang="en-US" sz="8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-R$ 231.156,90</a:t>
                      </a:r>
                      <a:endParaRPr lang="en-US" altLang="en-US" sz="8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-R$ 1.900.482,56</a:t>
                      </a:r>
                      <a:endParaRPr lang="en-US" altLang="en-US" sz="8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R$ 421.913,71</a:t>
                      </a:r>
                      <a:endParaRPr lang="en-US" altLang="en-US" sz="85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-R$ 1.681.755,85</a:t>
                      </a:r>
                      <a:endParaRPr lang="en-US" altLang="en-US" sz="8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-R$ 1.373.175,09</a:t>
                      </a:r>
                      <a:endParaRPr lang="en-US" altLang="en-US" sz="8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Times New Roman" panose="02020603050405020304"/>
                        </a:rPr>
                        <a:t>CAIXA FI AÇÕES CONSUMO</a:t>
                      </a:r>
                      <a:endParaRPr lang="en-US" altLang="en-US" sz="1100" b="1">
                        <a:solidFill>
                          <a:srgbClr val="000000"/>
                        </a:solidFill>
                        <a:latin typeface="Times New Roman" panose="02020603050405020304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R$ 197.972,62</a:t>
                      </a:r>
                      <a:endParaRPr lang="en-US" altLang="en-US" sz="8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-R$ 607.910,19</a:t>
                      </a:r>
                      <a:endParaRPr lang="en-US" altLang="en-US" sz="8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-R$ 1.699.344,59</a:t>
                      </a:r>
                      <a:endParaRPr lang="en-US" altLang="en-US" sz="8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R$ 652.293,78</a:t>
                      </a:r>
                      <a:endParaRPr lang="en-US" altLang="en-US" sz="85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-R$ 1.456.988,38</a:t>
                      </a:r>
                      <a:endParaRPr lang="en-US" altLang="en-US" sz="8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-R$ 895.173,18</a:t>
                      </a:r>
                      <a:endParaRPr lang="en-US" altLang="en-US" sz="8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42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Times New Roman" panose="02020603050405020304"/>
                        </a:rPr>
                        <a:t>CAIXA FI AÇÕES SMALL CAPS ATIVO</a:t>
                      </a:r>
                      <a:endParaRPr lang="en-US" altLang="en-US" sz="1100" b="1">
                        <a:solidFill>
                          <a:srgbClr val="000000"/>
                        </a:solidFill>
                        <a:latin typeface="Times New Roman" panose="02020603050405020304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-R$ 116.026,72</a:t>
                      </a:r>
                      <a:endParaRPr lang="en-US" altLang="en-US" sz="8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-R$ 670.160,58</a:t>
                      </a:r>
                      <a:endParaRPr lang="en-US" altLang="en-US" sz="8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-R$ 2.497.146,20</a:t>
                      </a:r>
                      <a:endParaRPr lang="en-US" altLang="en-US" sz="8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R$ 523.977,95</a:t>
                      </a:r>
                      <a:endParaRPr lang="en-US" altLang="en-US" sz="8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-R$ 2.759.355,55</a:t>
                      </a:r>
                      <a:endParaRPr lang="en-US" altLang="en-US" sz="8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-R$ 1.994.851,16</a:t>
                      </a:r>
                      <a:endParaRPr lang="en-US" altLang="en-US" sz="8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05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Times New Roman" panose="02020603050405020304"/>
                        </a:rPr>
                        <a:t>CAIXA FIC FIA BRASIL AÇÕES LIVRE</a:t>
                      </a:r>
                      <a:endParaRPr lang="en-US" altLang="en-US" sz="1100" b="1">
                        <a:solidFill>
                          <a:srgbClr val="000000"/>
                        </a:solidFill>
                        <a:latin typeface="Times New Roman" panose="02020603050405020304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-R$ 16.548,81</a:t>
                      </a:r>
                      <a:endParaRPr lang="en-US" altLang="en-US" sz="8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-R$ 369.739,48</a:t>
                      </a:r>
                      <a:endParaRPr lang="en-US" altLang="en-US" sz="8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-R$ 2.534.194,90</a:t>
                      </a:r>
                      <a:endParaRPr lang="en-US" altLang="en-US" sz="8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R$ 524.398,42</a:t>
                      </a:r>
                      <a:endParaRPr lang="en-US" altLang="en-US" sz="8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-R$ 2.396.084,77</a:t>
                      </a:r>
                      <a:endParaRPr lang="en-US" altLang="en-US" sz="8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-R$ 1.870.634,91</a:t>
                      </a:r>
                      <a:endParaRPr lang="en-US" altLang="en-US" sz="8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Times New Roman" panose="02020603050405020304"/>
                        </a:rPr>
                        <a:t>SANTANDER RENDA FIXA ATIVO FIC FI</a:t>
                      </a:r>
                      <a:endParaRPr lang="en-US" altLang="en-US" sz="1100" b="1">
                        <a:solidFill>
                          <a:srgbClr val="000000"/>
                        </a:solidFill>
                        <a:latin typeface="Times New Roman" panose="02020603050405020304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R$ 11.039,79</a:t>
                      </a:r>
                      <a:endParaRPr lang="en-US" altLang="en-US" sz="8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R$ 8.620,46</a:t>
                      </a:r>
                      <a:endParaRPr lang="en-US" altLang="en-US" sz="8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R$ 2.993,75</a:t>
                      </a:r>
                      <a:endParaRPr lang="en-US" altLang="en-US" sz="8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R$ 14.463,12</a:t>
                      </a:r>
                      <a:endParaRPr lang="en-US" altLang="en-US" sz="8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R$ 37.117,12</a:t>
                      </a:r>
                      <a:endParaRPr lang="en-US" altLang="en-US" sz="8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R$ 50.092,20</a:t>
                      </a:r>
                      <a:endParaRPr lang="en-US" altLang="en-US" sz="8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Times New Roman" panose="02020603050405020304"/>
                        </a:rPr>
                        <a:t>SANTANDER SELEÇÃO 30 AÇÕES FICFI</a:t>
                      </a:r>
                      <a:endParaRPr lang="en-US" altLang="en-US" sz="1100" b="1">
                        <a:solidFill>
                          <a:srgbClr val="000000"/>
                        </a:solidFill>
                        <a:latin typeface="Times New Roman" panose="02020603050405020304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-R$ 37.803,22</a:t>
                      </a:r>
                      <a:endParaRPr lang="en-US" altLang="en-US" sz="8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-R$ 496.613,01</a:t>
                      </a:r>
                      <a:endParaRPr lang="en-US" altLang="en-US" sz="8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-R$ 1.638.786,16</a:t>
                      </a:r>
                      <a:endParaRPr lang="en-US" altLang="en-US" sz="8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R$ 356.434,18</a:t>
                      </a:r>
                      <a:endParaRPr lang="en-US" altLang="en-US" sz="8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-R$ 1.816.768,21</a:t>
                      </a:r>
                      <a:endParaRPr lang="en-US" altLang="en-US" sz="8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-R$ 1.395.759,67</a:t>
                      </a:r>
                      <a:endParaRPr lang="en-US" altLang="en-US" sz="8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Times New Roman" panose="02020603050405020304"/>
                        </a:rPr>
                        <a:t>BB PREVIDENCIÁRIO RENDA FIXA IDKA 2 TP FI</a:t>
                      </a:r>
                      <a:endParaRPr lang="en-US" altLang="en-US" sz="1100" b="1">
                        <a:solidFill>
                          <a:srgbClr val="000000"/>
                        </a:solidFill>
                        <a:latin typeface="Times New Roman" panose="02020603050405020304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R$ 4.301,24</a:t>
                      </a:r>
                      <a:endParaRPr lang="en-US" altLang="en-US" sz="8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R$ 7.045,19</a:t>
                      </a:r>
                      <a:endParaRPr lang="en-US" altLang="en-US" sz="8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-R$ 18.764,44</a:t>
                      </a:r>
                      <a:endParaRPr lang="en-US" altLang="en-US" sz="8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R$ 3.592,55</a:t>
                      </a:r>
                      <a:endParaRPr lang="en-US" altLang="en-US" sz="8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-R$ 3.825,46</a:t>
                      </a:r>
                      <a:endParaRPr lang="en-US" altLang="en-US" sz="8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R$ 440.111,49</a:t>
                      </a:r>
                      <a:endParaRPr lang="en-US" altLang="en-US" sz="8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Times New Roman" panose="02020603050405020304"/>
                        </a:rPr>
                        <a:t>BB PREVIDENCIARIO RF ALOCAÇÃO ATIVA FICFI</a:t>
                      </a:r>
                      <a:endParaRPr lang="en-US" altLang="en-US" sz="1100" b="1">
                        <a:solidFill>
                          <a:srgbClr val="000000"/>
                        </a:solidFill>
                        <a:latin typeface="Times New Roman" panose="02020603050405020304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R$ 165.655,75</a:t>
                      </a:r>
                      <a:endParaRPr lang="en-US" altLang="en-US" sz="8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R$ 156.333,11</a:t>
                      </a:r>
                      <a:endParaRPr lang="en-US" altLang="en-US" sz="8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-R$ 725.074,17</a:t>
                      </a:r>
                      <a:endParaRPr lang="en-US" altLang="en-US" sz="8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R$ 308.214,95</a:t>
                      </a:r>
                      <a:endParaRPr lang="en-US" altLang="en-US" sz="8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-R$ 94.870,36</a:t>
                      </a:r>
                      <a:endParaRPr lang="en-US" altLang="en-US" sz="8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8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R$ 3.899.849,42</a:t>
                      </a:r>
                      <a:endParaRPr lang="en-US" altLang="en-US" sz="8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10193" y="560750"/>
            <a:ext cx="8219256" cy="648072"/>
          </a:xfrm>
        </p:spPr>
        <p:txBody>
          <a:bodyPr>
            <a:noAutofit/>
          </a:bodyPr>
          <a:lstStyle/>
          <a:p>
            <a:pPr algn="ctr"/>
            <a: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Receitas de Contribuições</a:t>
            </a:r>
            <a:b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</a:br>
            <a: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Prefeitura Municipal</a:t>
            </a:r>
            <a:endParaRPr lang="pt-BR" sz="3200" dirty="0">
              <a:latin typeface="Arial Nova" panose="020B0504020202020204" pitchFamily="34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</p:nvPr>
        </p:nvGraphicFramePr>
        <p:xfrm>
          <a:off x="132715" y="1648460"/>
          <a:ext cx="8825230" cy="44448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pt-BR" b="1" spc="-1">
                <a:solidFill>
                  <a:srgbClr val="000000"/>
                </a:solidFill>
                <a:latin typeface="Arial Nova"/>
                <a:sym typeface="+mn-ea"/>
              </a:rPr>
              <a:t>Rentabilidade Fundos Líquidos 2</a:t>
            </a:r>
            <a:endParaRPr lang="pt-BR" altLang="en-US"/>
          </a:p>
        </p:txBody>
      </p:sp>
      <p:graphicFrame>
        <p:nvGraphicFramePr>
          <p:cNvPr id="5" name="Espaço Reservado para Conteúdo 4"/>
          <p:cNvGraphicFramePr/>
          <p:nvPr>
            <p:ph idx="1"/>
          </p:nvPr>
        </p:nvGraphicFramePr>
        <p:xfrm>
          <a:off x="285750" y="1209675"/>
          <a:ext cx="8229600" cy="5489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1120"/>
                <a:gridCol w="754380"/>
                <a:gridCol w="852170"/>
                <a:gridCol w="921385"/>
                <a:gridCol w="875030"/>
                <a:gridCol w="1164590"/>
                <a:gridCol w="1050925"/>
              </a:tblGrid>
              <a:tr h="38100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FUNDOS LÍQUIDOS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JANEIRO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FEVEREIRO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MARÇO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ABRIL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1° QUADRIMESTRE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MESES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8163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BB PREVIDENCIÁRIO RF IMA-B 5 FICFI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R$ 91.030,52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R$ 86.881,03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-R$ 240.736,47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R$ 64.214,79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R$ 1.389,87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R$ 1.034.537,30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63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BB ENERGIA FI AÇÕES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R$ 51.802,61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-R$ 98.233,47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-R$ 584.600,30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R$ 88.085,14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-R$ 542.946,02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-R$ 328.805,31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63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BB PREVIDENCIÁRIO AÇÕES VALOR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-R$ 49.963,65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-R$ 306.668,12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-R$ 842.477,35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R$ 190.648,35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-R$ 1.008.460,77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-R$ 903.571,78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RF Ref DI Ágil - CNPJRF REF DI ÁGIL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R$ 0,33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R$ 0,00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R$ 0,00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R$ 0,00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R$ 0,33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R$ 0,33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63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BRADESCO FIA SELECTION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-R$ 61.385,87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-R$ 519.766,17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-R$ 1.318.535,13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R$ 195.867,64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-R$ 1.703.819,53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-R$ 1.176.639,10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63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BRADESCO FIC DE FIA INSTITUCIONAL IBRX ALPHA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-R$ 4.399,04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-R$ 140.848,56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-R$ 480.167,76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R$ 125.062,99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-R$ 500.352,37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-R$ 287.759,18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BRADESCO FI MID SMALL CAPPS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-R$ 364.005,00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-R$ 762.138,57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-R$ 2.807.926,60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R$ 882.666,27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-R$ 3.051.403,90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-R$ 3.051.403,90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ITAÚ SOBERANO REFERENCIADO DI LP FI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R$ 132,22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R$ 101,08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R$ 118,73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R$ 98,23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R$ 450,26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R$ 141.978,41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63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ITAÚ RENDA FIXA IMA-B ATIVO FICFI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R$ 46.719,35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R$ 159.668,99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-R$ 1.406.058,03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R$ 306.761,23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-R$ 892.908,46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R$ 1.081.243,31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63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ITAÚ INST. ALOCAÇÃO DINÂMICA RF FICFI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R$ 97.977,16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R$ 75.955,51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R$ 158.507,63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R$ 43.181,88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R$ 375.622,18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R$ 1.397.766,92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63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ITAÚ AÇÕES DIVIDENDOS FI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-R$ 255.504,71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-R$ 624.363,78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-R$ 2.086.372,23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R$ 327.005,69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-R$ 2.639.235,03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-R$ 1.726.226,18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63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ITAÚ AÇÕES DUNAMIS FIC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-R$ 34.914,76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-R$ 1.806.489,15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-R$ 5.399.167,38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R$ 1.239.768,26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-R$ 6.000.803,03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-R$ 4.128.004,24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INST GLOBAL DINAMICO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R$ 0,00</a:t>
                      </a:r>
                      <a:endParaRPr lang="en-US" altLang="en-US" sz="95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R$ 0,00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R$ 0,00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R$ 4.160,63</a:t>
                      </a:r>
                      <a:endParaRPr lang="en-US" altLang="en-US" sz="95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R$ 4.160,63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R$ 4.160,63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FUNDOS LÍQUIDOS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D41A"/>
                    </a:solidFill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R$ 492.539,16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D41A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-R$5.578.117,19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D41A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C9211E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-R$32.903.169,36 </a:t>
                      </a:r>
                      <a:endParaRPr lang="en-US" altLang="en-US" sz="1000" b="1">
                        <a:solidFill>
                          <a:srgbClr val="C9211E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D41A"/>
                    </a:solidFill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R$ 7.966.879,99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D41A"/>
                    </a:solidFill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-R$ 30.021.867,40</a:t>
                      </a:r>
                      <a:endParaRPr lang="en-US" altLang="en-US" sz="10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D41A"/>
                    </a:solidFill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R$ 5.925.379,15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D41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pt-BR" b="1" spc="-1">
                <a:solidFill>
                  <a:srgbClr val="000000"/>
                </a:solidFill>
                <a:latin typeface="Arial Nova"/>
                <a:sym typeface="+mn-ea"/>
              </a:rPr>
              <a:t>Rentabilidade Fundos Ilíquidos</a:t>
            </a:r>
            <a:endParaRPr lang="pt-BR" altLang="en-US"/>
          </a:p>
        </p:txBody>
      </p:sp>
      <p:graphicFrame>
        <p:nvGraphicFramePr>
          <p:cNvPr id="5" name="Espaço Reservado para Conteúdo 4"/>
          <p:cNvGraphicFramePr/>
          <p:nvPr>
            <p:ph idx="1"/>
          </p:nvPr>
        </p:nvGraphicFramePr>
        <p:xfrm>
          <a:off x="304800" y="1228725"/>
          <a:ext cx="8229600" cy="5402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935"/>
                <a:gridCol w="782955"/>
                <a:gridCol w="882650"/>
                <a:gridCol w="955675"/>
                <a:gridCol w="908050"/>
                <a:gridCol w="1209040"/>
                <a:gridCol w="1090295"/>
              </a:tblGrid>
              <a:tr h="29210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FUNDOS ILÍQUIDOS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JANEIRO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FEVEREIRO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MARÇO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ABRIL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1° QUADRIMESTRE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MESES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9146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 RECUPERAÇÃO BRASIL RF LP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-R$ 30.343,45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R$ 32.744,39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R$ 924.314,18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R$ 29.980,15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R$ 956.695,27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-R$ 6.677.722,54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FIC RF LP IMAB 1000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-R$ 59.301,27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R$ 8.684,17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-R$ 1.149.051,55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R$ 203.641,93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-R$ 996.026,72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R$ 134.088,69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146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 SICILIA RENDA FIXA LONGO PRAZO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-R$ 6.764,99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-R$ 13.695,82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-R$ 5.215.735,99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-R$ 91.177,63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-R$ 5.327.374,43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-R$ 5.295.180,58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 RF PYXIS INSTITUCIONAL IMA B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-R$ 91.286,34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-R$ 55.684,32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-R$ 556.447,59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-R$ 154.297,22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-R$ 857.715,47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-R$ 343.530,87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146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TERRA NOVA IMA B FICFI  RENDA FIXA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R$ 70.718,91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-R$ 1.304.864,36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-R$ 278.081,16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-R$ 11.432,70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-R$ 1.523.659,31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R$ 11.226,99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SINGAPORE FI RENDA FIXA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-R$ 52.441,23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R$ 10.031,32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R$ 430.601,13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R$ 3.955,53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R$ 392.146,75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-R$ 2.218.516,61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 BARCELONA RENDA FIXA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R$ 27.169,63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R$ 18.968,41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R$ 23.551,84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R$ 11.401,29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R$ 81.091,17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R$ 192.110,19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146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GGR PRIME I FIDC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R$ 65.166,38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-R$ 42.188,14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-R$ 21.702,90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-R$ 219.740,15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-R$ 218.464,81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R$ 248.974,91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ILLUMINATI FIDIC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-R$ 130.184,99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-R$ 76.678,98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-R$ 232.662,93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-R$ 218.312,76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-R$ 657.839,66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R$ 749.440,56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146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FIDC PREMIUM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-R$ 65.183,45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-R$ 22.128,64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-R$ 30.391,14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-R$ 21.105,50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-R$ 138.808,73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-R$ 923.272,73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 MULTIMERCADO SCULPTOR CREDITO PRIVADO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R$ 6.640,83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R$ 78.669,70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-R$ 1.641.338,51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R$ 37.741,40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-R$ 1.518.286,58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-R$ 1.133.716,36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463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CONQUEST FIP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-R$ 537,77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R$ 6.195,41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-R$ 520,27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-R$ 483,09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R$ 4.654,28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-R$ 3.045,92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99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GESTAO EMPRESARIAL FIP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R$ 2.984,67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-R$ 2.729,75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-R$ 3.800,80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-R$ 2.065,99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-R$ 5.611,87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-R$ 454.542,62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FIP LA SHOPPING CENTERS MULTIESTRATÉGIA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-R$ 10.204,74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-R$ 9.548,50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-R$ 11.234,08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-R$ 9.389,80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-R$ 40.377,12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R$ 785.787,30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146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CAM THRONE FIP MULTIESTRATÉGIA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-R$ 1.613,99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R$ 182.661,40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-R$ 6.501.100,67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R$ 0,00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-R$ 6.320.053,26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-R$ 58.735,75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463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AQUILLA FII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-R$ 8.878,83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-R$ 7.401,94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-R$ 7.686,90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-R$ 7.071,49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-R$ 31.039,16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-R$ 972.059,37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99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SÃO DOMINGOS FII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-R$ 8.233,08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-R$ 5.207,64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R$ 74.008,62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R$ 2.411,67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R$ 62.979,57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-R$ 8.346.248,31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FUNDOS ILÍQUIDOS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D41A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-R$292.293,71 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D41A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-R$1.202.173,29 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D41A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-R$14.197.278,72 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D41A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-R$445.944,36 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D41A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-R$ 16.137.690,08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D41A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-R$ 24.304.943,02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D41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pt-BR" b="1" spc="-1">
                <a:solidFill>
                  <a:srgbClr val="000000"/>
                </a:solidFill>
                <a:latin typeface="Arial Nova"/>
                <a:sym typeface="+mn-ea"/>
              </a:rPr>
              <a:t>Rentabilidade Fundos 12 Meses</a:t>
            </a:r>
            <a:endParaRPr lang="pt-BR" altLang="en-US"/>
          </a:p>
        </p:txBody>
      </p:sp>
      <p:graphicFrame>
        <p:nvGraphicFramePr>
          <p:cNvPr id="5" name="Espaço Reservado para Conteúdo 4"/>
          <p:cNvGraphicFramePr/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1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510168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350988" y="2269820"/>
            <a:ext cx="2318360" cy="2318360"/>
          </a:xfrm>
          <a:prstGeom prst="ellipse">
            <a:avLst/>
          </a:prstGeom>
          <a:solidFill>
            <a:schemeClr val="tx2">
              <a:lumMod val="75000"/>
            </a:schemeClr>
          </a:solidFill>
          <a:ln w="174625" cmpd="thinThick">
            <a:solidFill>
              <a:schemeClr val="tx2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000" b="1" kern="1200" dirty="0" err="1">
                <a:solidFill>
                  <a:srgbClr val="FFFFFF"/>
                </a:solidFill>
                <a:latin typeface="Arial Nova" panose="020B0504020202020204" pitchFamily="34" charset="0"/>
              </a:rPr>
              <a:t>Obrigad</a:t>
            </a:r>
            <a:r>
              <a:rPr lang="pt-BR" altLang="en-US" sz="2000" b="1" kern="1200" dirty="0" err="1">
                <a:solidFill>
                  <a:srgbClr val="FFFFFF"/>
                </a:solidFill>
                <a:latin typeface="Arial Nova" panose="020B0504020202020204" pitchFamily="34" charset="0"/>
              </a:rPr>
              <a:t>a</a:t>
            </a:r>
            <a:r>
              <a:rPr lang="en-US" sz="2000" b="1" kern="1200" dirty="0">
                <a:solidFill>
                  <a:srgbClr val="FFFFFF"/>
                </a:solidFill>
                <a:latin typeface="Arial Nova" panose="020B0504020202020204" pitchFamily="34" charset="0"/>
              </a:rPr>
              <a:t>!</a:t>
            </a:r>
            <a:endParaRPr lang="en-US" sz="2000" b="1" kern="1200" dirty="0">
              <a:solidFill>
                <a:srgbClr val="FFFFFF"/>
              </a:solidFill>
              <a:latin typeface="Arial Nova" panose="020B0504020202020204" pitchFamily="34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9451" y="523763"/>
            <a:ext cx="4232869" cy="174605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3219451" y="4494598"/>
            <a:ext cx="5391149" cy="15941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en-US" b="1" dirty="0">
                <a:latin typeface="Arial Nova" panose="020B0504020202020204" pitchFamily="34" charset="0"/>
              </a:rPr>
              <a:t>Fátima Aparecida Belani</a:t>
            </a:r>
            <a:endParaRPr lang="en-US" b="1" dirty="0">
              <a:latin typeface="Arial Nova" panose="020B0504020202020204" pitchFamily="34" charset="0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en-US" b="1" dirty="0" err="1">
                <a:latin typeface="Arial Nova" panose="020B0504020202020204" pitchFamily="34" charset="0"/>
              </a:rPr>
              <a:t>Presidente</a:t>
            </a:r>
            <a:endParaRPr lang="en-US" b="1" dirty="0">
              <a:latin typeface="Arial Nova" panose="020B0504020202020204" pitchFamily="34" charset="0"/>
            </a:endParaRPr>
          </a:p>
          <a:p>
            <a:pPr indent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None/>
            </a:pPr>
            <a:endParaRPr lang="en-US" b="1" dirty="0">
              <a:latin typeface="Arial Nova" panose="020B05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6000">
        <p15:prstTrans prst="curtains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10193" y="560750"/>
            <a:ext cx="8219256" cy="648072"/>
          </a:xfrm>
        </p:spPr>
        <p:txBody>
          <a:bodyPr>
            <a:noAutofit/>
          </a:bodyPr>
          <a:lstStyle/>
          <a:p>
            <a:pPr algn="ctr"/>
            <a: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Receitas dos Afastados</a:t>
            </a:r>
            <a:b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</a:br>
            <a: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Prefeitura Municipal</a:t>
            </a:r>
            <a:endParaRPr lang="pt-BR" sz="3200" dirty="0">
              <a:latin typeface="Arial Nova" panose="020B0504020202020204" pitchFamily="34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</p:nvPr>
        </p:nvGraphicFramePr>
        <p:xfrm>
          <a:off x="132715" y="1648460"/>
          <a:ext cx="8825230" cy="44448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10193" y="560750"/>
            <a:ext cx="8219256" cy="648072"/>
          </a:xfrm>
        </p:spPr>
        <p:txBody>
          <a:bodyPr>
            <a:noAutofit/>
          </a:bodyPr>
          <a:lstStyle/>
          <a:p>
            <a:pPr algn="ctr"/>
            <a: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Receitas dos LSV</a:t>
            </a:r>
            <a:b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</a:br>
            <a: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Prefeitura Municipal</a:t>
            </a:r>
            <a:endParaRPr lang="pt-BR" sz="3200" dirty="0">
              <a:latin typeface="Arial Nova" panose="020B0504020202020204" pitchFamily="34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</p:nvPr>
        </p:nvGraphicFramePr>
        <p:xfrm>
          <a:off x="132715" y="1648460"/>
          <a:ext cx="8825230" cy="44448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6"/>
          <p:cNvGraphicFramePr>
            <a:graphicFrameLocks noGrp="1"/>
          </p:cNvGraphicFramePr>
          <p:nvPr>
            <p:ph idx="1"/>
          </p:nvPr>
        </p:nvGraphicFramePr>
        <p:xfrm>
          <a:off x="1" y="1301115"/>
          <a:ext cx="9144000" cy="479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6" name="Título 3"/>
          <p:cNvSpPr>
            <a:spLocks noGrp="1"/>
          </p:cNvSpPr>
          <p:nvPr>
            <p:ph type="title"/>
          </p:nvPr>
        </p:nvSpPr>
        <p:spPr>
          <a:xfrm>
            <a:off x="256853" y="548685"/>
            <a:ext cx="8219256" cy="648072"/>
          </a:xfrm>
        </p:spPr>
        <p:txBody>
          <a:bodyPr>
            <a:noAutofit/>
          </a:bodyPr>
          <a:lstStyle/>
          <a:p>
            <a:pPr algn="ctr"/>
            <a: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Receitas de Contribuições</a:t>
            </a:r>
            <a:b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</a:br>
            <a: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Câmara Municipal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1529" y="606470"/>
            <a:ext cx="8291264" cy="635670"/>
          </a:xfrm>
        </p:spPr>
        <p:txBody>
          <a:bodyPr>
            <a:noAutofit/>
          </a:bodyPr>
          <a:lstStyle/>
          <a:p>
            <a:pPr algn="ctr"/>
            <a: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Receitas de Contribuições</a:t>
            </a:r>
            <a:b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</a:br>
            <a: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IPREM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251460" y="1242060"/>
          <a:ext cx="8641080" cy="5427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0456" y="654095"/>
            <a:ext cx="8363272" cy="635670"/>
          </a:xfrm>
        </p:spPr>
        <p:txBody>
          <a:bodyPr>
            <a:noAutofit/>
          </a:bodyPr>
          <a:lstStyle/>
          <a:p>
            <a:pPr algn="ctr"/>
            <a: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Receitas de Contribuições</a:t>
            </a:r>
            <a:b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</a:br>
            <a: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Inativo e Pensionista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235585" y="2355850"/>
          <a:ext cx="8568690" cy="2970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19256" cy="635670"/>
          </a:xfrm>
        </p:spPr>
        <p:txBody>
          <a:bodyPr>
            <a:normAutofit/>
          </a:bodyPr>
          <a:lstStyle/>
          <a:p>
            <a:pPr algn="ctr"/>
            <a: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Outras Receitas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467544" y="1484784"/>
          <a:ext cx="8352928" cy="4533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fallOver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146524" y="142435"/>
            <a:ext cx="7625339" cy="706090"/>
          </a:xfrm>
        </p:spPr>
        <p:txBody>
          <a:bodyPr>
            <a:normAutofit/>
          </a:bodyPr>
          <a:lstStyle/>
          <a:p>
            <a:r>
              <a:rPr lang="pt-BR" sz="2800" b="1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Despesas com Folha de Aposentadorias</a:t>
            </a: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Espaço Reservado para Conteúdo 1"/>
          <p:cNvGraphicFramePr>
            <a:graphicFrameLocks noGrp="1"/>
          </p:cNvGraphicFramePr>
          <p:nvPr>
            <p:ph idx="1"/>
          </p:nvPr>
        </p:nvGraphicFramePr>
        <p:xfrm>
          <a:off x="-5715" y="1156335"/>
          <a:ext cx="8860790" cy="55187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drape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10590</Words>
  <Application>WPS Presentation</Application>
  <PresentationFormat>Apresentação na tela (4:3)</PresentationFormat>
  <Paragraphs>1264</Paragraphs>
  <Slides>23</Slides>
  <Notes>16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9" baseType="lpstr">
      <vt:lpstr>Arial</vt:lpstr>
      <vt:lpstr>SimSun</vt:lpstr>
      <vt:lpstr>Wingdings</vt:lpstr>
      <vt:lpstr>Arial Nova</vt:lpstr>
      <vt:lpstr>Times New Roman</vt:lpstr>
      <vt:lpstr>Calibri</vt:lpstr>
      <vt:lpstr>Adobe Gothic Std B</vt:lpstr>
      <vt:lpstr>Microsoft YaHei</vt:lpstr>
      <vt:lpstr/>
      <vt:lpstr>Arial Unicode MS</vt:lpstr>
      <vt:lpstr>Arial Nova</vt:lpstr>
      <vt:lpstr>Times New Roman</vt:lpstr>
      <vt:lpstr>Yu Gothic UI Semibold</vt:lpstr>
      <vt:lpstr>Segoe Print</vt:lpstr>
      <vt:lpstr>Calibri</vt:lpstr>
      <vt:lpstr>Tema do Office</vt:lpstr>
      <vt:lpstr>Prestação de Contas  1° Quadrimestre</vt:lpstr>
      <vt:lpstr>Receitas de Contribuições Prefeitura Municipal</vt:lpstr>
      <vt:lpstr>Receitas dos Afastados Prefeitura Municipal</vt:lpstr>
      <vt:lpstr>Receitas dos LSV Prefeitura Municipal</vt:lpstr>
      <vt:lpstr>Receitas de Contribuições Câmara Municipal</vt:lpstr>
      <vt:lpstr>Receitas de Contribuições IPREM</vt:lpstr>
      <vt:lpstr>Receitas de Contribuições Inativo e Pensionista</vt:lpstr>
      <vt:lpstr>Outras Receitas</vt:lpstr>
      <vt:lpstr>Despesas com Folha de Aposentadorias</vt:lpstr>
      <vt:lpstr>Despesas com Folha de Pensionistas</vt:lpstr>
      <vt:lpstr>Despesas de Sentenças Judiciais</vt:lpstr>
      <vt:lpstr>Acordos Administrativos</vt:lpstr>
      <vt:lpstr>Despesas Administrativas IPREM</vt:lpstr>
      <vt:lpstr>Tarifas Bancárias</vt:lpstr>
      <vt:lpstr>PowerPoint 演示文稿</vt:lpstr>
      <vt:lpstr>PowerPoint 演示文稿</vt:lpstr>
      <vt:lpstr>PowerPoint 演示文稿</vt:lpstr>
      <vt:lpstr>Saldo Fundos Ilíquidos </vt:lpstr>
      <vt:lpstr>Rentabilidade Fundos Líquidos 1 </vt:lpstr>
      <vt:lpstr>Rentabilidade Fundos Líquidos 2</vt:lpstr>
      <vt:lpstr>Rentabilidade Fundos Ilíquidos</vt:lpstr>
      <vt:lpstr>Rentabilidade Fundos 12 Meses</vt:lpstr>
      <vt:lpstr>Obrigada!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Prestação de Contas 2° Quadrimestre</dc:title>
  <dc:creator>Patricia Andrade</dc:creator>
  <cp:lastModifiedBy>jgraciano</cp:lastModifiedBy>
  <cp:revision>265</cp:revision>
  <cp:lastPrinted>2018-09-18T20:25:00Z</cp:lastPrinted>
  <dcterms:created xsi:type="dcterms:W3CDTF">2017-09-25T20:25:00Z</dcterms:created>
  <dcterms:modified xsi:type="dcterms:W3CDTF">2020-05-27T12:25:25Z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1046-10.2.0.7646</vt:lpwstr>
  </property>
</Properties>
</file>